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</p:sldMasterIdLst>
  <p:notesMasterIdLst>
    <p:notesMasterId r:id="rId11"/>
  </p:notesMasterIdLst>
  <p:handoutMasterIdLst>
    <p:handoutMasterId r:id="rId12"/>
  </p:handoutMasterIdLst>
  <p:sldIdLst>
    <p:sldId id="628" r:id="rId2"/>
    <p:sldId id="629" r:id="rId3"/>
    <p:sldId id="633" r:id="rId4"/>
    <p:sldId id="635" r:id="rId5"/>
    <p:sldId id="622" r:id="rId6"/>
    <p:sldId id="632" r:id="rId7"/>
    <p:sldId id="625" r:id="rId8"/>
    <p:sldId id="631" r:id="rId9"/>
    <p:sldId id="552" r:id="rId10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8080"/>
    <a:srgbClr val="0029AC"/>
    <a:srgbClr val="008000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7" autoAdjust="0"/>
    <p:restoredTop sz="96433" autoAdjust="0"/>
  </p:normalViewPr>
  <p:slideViewPr>
    <p:cSldViewPr>
      <p:cViewPr varScale="1">
        <p:scale>
          <a:sx n="82" d="100"/>
          <a:sy n="82" d="100"/>
        </p:scale>
        <p:origin x="581" y="77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342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9B561-5B42-4EB1-8696-05CD302BD26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1CBA9E-3E79-492E-BCB7-F8625A8F3C7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b="1" dirty="0"/>
            <a:t>В системе «бизнес-школа – корпорация» </a:t>
          </a:r>
        </a:p>
      </dgm:t>
    </dgm:pt>
    <dgm:pt modelId="{8B26B5D6-B6E2-4C67-AB63-B9A90CB4AE06}" type="parTrans" cxnId="{47F83F52-2073-42F3-9FF5-1C9725A42C2A}">
      <dgm:prSet/>
      <dgm:spPr/>
      <dgm:t>
        <a:bodyPr/>
        <a:lstStyle/>
        <a:p>
          <a:endParaRPr lang="ru-RU"/>
        </a:p>
      </dgm:t>
    </dgm:pt>
    <dgm:pt modelId="{3B31C1B5-3CFC-45FE-A559-CCE29DAD5807}" type="sibTrans" cxnId="{47F83F52-2073-42F3-9FF5-1C9725A42C2A}">
      <dgm:prSet/>
      <dgm:spPr/>
      <dgm:t>
        <a:bodyPr/>
        <a:lstStyle/>
        <a:p>
          <a:endParaRPr lang="ru-RU"/>
        </a:p>
      </dgm:t>
    </dgm:pt>
    <dgm:pt modelId="{CBA89462-EFA7-400B-9F44-60C3C2F64257}">
      <dgm:prSet phldrT="[Текст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i="1" dirty="0"/>
            <a:t>Частичная </a:t>
          </a:r>
          <a:r>
            <a:rPr lang="ru-RU" b="1" i="1" dirty="0" err="1"/>
            <a:t>компетентностная</a:t>
          </a:r>
          <a:r>
            <a:rPr lang="ru-RU" b="1" i="1" dirty="0"/>
            <a:t> обособленность преподавателей-консультантов и представителей корпораций (отсутствие единых групп)</a:t>
          </a:r>
        </a:p>
      </dgm:t>
    </dgm:pt>
    <dgm:pt modelId="{C63ECB16-0DD1-46F1-ACB4-889601079203}" type="parTrans" cxnId="{0D91F0BA-D740-42FD-9CA6-1F39F3EA8D31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BA4EB08-A47A-4725-B9C7-99FE93EAEBB4}" type="sibTrans" cxnId="{0D91F0BA-D740-42FD-9CA6-1F39F3EA8D31}">
      <dgm:prSet/>
      <dgm:spPr/>
      <dgm:t>
        <a:bodyPr/>
        <a:lstStyle/>
        <a:p>
          <a:endParaRPr lang="ru-RU"/>
        </a:p>
      </dgm:t>
    </dgm:pt>
    <dgm:pt modelId="{A8FADB8E-9E96-40E3-8E20-5E2FDAF3BF99}">
      <dgm:prSet phldrT="[Текст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b="1" dirty="0"/>
            <a:t>Слабая заинтересованность </a:t>
          </a:r>
          <a:r>
            <a:rPr lang="ru-RU" dirty="0"/>
            <a:t>и непонимание Заказчиками целесообразности интеграции обучения и консалтинга</a:t>
          </a:r>
        </a:p>
      </dgm:t>
    </dgm:pt>
    <dgm:pt modelId="{3F014528-4DCF-4367-9FCE-CE6978CF4935}" type="parTrans" cxnId="{4EA7EF0F-AE95-42FD-BA44-D64DAD3E269F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D9F2C0D2-9474-49BC-B4ED-9160020584DE}" type="sibTrans" cxnId="{4EA7EF0F-AE95-42FD-BA44-D64DAD3E269F}">
      <dgm:prSet/>
      <dgm:spPr/>
      <dgm:t>
        <a:bodyPr/>
        <a:lstStyle/>
        <a:p>
          <a:endParaRPr lang="ru-RU"/>
        </a:p>
      </dgm:t>
    </dgm:pt>
    <dgm:pt modelId="{55F6DA1D-3CF7-4A66-8EFC-0E8D1928A927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В системе «бизнес-школа – </a:t>
          </a:r>
          <a:br>
            <a:rPr lang="ru-RU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</a:br>
          <a:r>
            <a:rPr lang="ru-RU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открытый рынок» </a:t>
          </a:r>
        </a:p>
      </dgm:t>
    </dgm:pt>
    <dgm:pt modelId="{D7AB6EF6-DCE4-401D-9B69-938536ECCBC9}" type="parTrans" cxnId="{EFD149BA-4C01-4BE0-BB3E-431396092E64}">
      <dgm:prSet/>
      <dgm:spPr/>
      <dgm:t>
        <a:bodyPr/>
        <a:lstStyle/>
        <a:p>
          <a:endParaRPr lang="ru-RU"/>
        </a:p>
      </dgm:t>
    </dgm:pt>
    <dgm:pt modelId="{033514D6-07AD-4714-92FC-092B2912E039}" type="sibTrans" cxnId="{EFD149BA-4C01-4BE0-BB3E-431396092E64}">
      <dgm:prSet/>
      <dgm:spPr/>
      <dgm:t>
        <a:bodyPr/>
        <a:lstStyle/>
        <a:p>
          <a:endParaRPr lang="ru-RU"/>
        </a:p>
      </dgm:t>
    </dgm:pt>
    <dgm:pt modelId="{DAA0E600-CE76-4871-AB59-FFB3428A6ABA}">
      <dgm:prSet phldrT="[Текст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i="1" dirty="0"/>
            <a:t>Частичная </a:t>
          </a:r>
          <a:r>
            <a:rPr lang="ru-RU" b="1" i="1" dirty="0" err="1"/>
            <a:t>компетентностная</a:t>
          </a:r>
          <a:r>
            <a:rPr lang="ru-RU" b="1" i="1" dirty="0"/>
            <a:t> обособленность преподавателей и консультантов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i="1" dirty="0"/>
        </a:p>
      </dgm:t>
    </dgm:pt>
    <dgm:pt modelId="{BE70F9C7-14FC-4B19-B2F2-517CB187A114}" type="parTrans" cxnId="{DDA7FC91-1D19-427F-B298-88E643B5AE53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FDA85D3B-9E32-4BD3-9705-D2B5E4496E3C}" type="sibTrans" cxnId="{DDA7FC91-1D19-427F-B298-88E643B5AE53}">
      <dgm:prSet/>
      <dgm:spPr/>
      <dgm:t>
        <a:bodyPr/>
        <a:lstStyle/>
        <a:p>
          <a:endParaRPr lang="ru-RU"/>
        </a:p>
      </dgm:t>
    </dgm:pt>
    <dgm:pt modelId="{81A329DE-224E-4733-8F37-4069770826F0}">
      <dgm:prSet phldrT="[Текст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/>
            <a:t>Низкие требования </a:t>
          </a:r>
          <a:r>
            <a:rPr lang="ru-RU" dirty="0"/>
            <a:t>к конструктивности аттестационных проектов на программах МВА и профессиональной переподготовки</a:t>
          </a:r>
        </a:p>
      </dgm:t>
    </dgm:pt>
    <dgm:pt modelId="{66456559-4547-4EF1-BE87-7A88D83F8A17}" type="parTrans" cxnId="{7BD22C61-A66F-405C-AFA1-7E6E6576A2C9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0A18963-8087-42CE-B916-C29BE2536114}" type="sibTrans" cxnId="{7BD22C61-A66F-405C-AFA1-7E6E6576A2C9}">
      <dgm:prSet/>
      <dgm:spPr/>
      <dgm:t>
        <a:bodyPr/>
        <a:lstStyle/>
        <a:p>
          <a:endParaRPr lang="ru-RU"/>
        </a:p>
      </dgm:t>
    </dgm:pt>
    <dgm:pt modelId="{21C14726-E122-46A7-BD49-F1B537A28769}">
      <dgm:prSet phldrT="[Текст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dirty="0"/>
            <a:t>Сомнения Заказчиков в компетентности специалистов бизнес-школ</a:t>
          </a:r>
        </a:p>
      </dgm:t>
    </dgm:pt>
    <dgm:pt modelId="{3CB8F762-29D1-43E3-BBB7-C31C99DBE3EA}" type="parTrans" cxnId="{432CBEDB-A4D3-4149-B68A-28CA085CC2B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7A50867-6DFF-403A-A928-25B8D4D8A2F0}" type="sibTrans" cxnId="{432CBEDB-A4D3-4149-B68A-28CA085CC2B6}">
      <dgm:prSet/>
      <dgm:spPr/>
      <dgm:t>
        <a:bodyPr/>
        <a:lstStyle/>
        <a:p>
          <a:endParaRPr lang="ru-RU"/>
        </a:p>
      </dgm:t>
    </dgm:pt>
    <dgm:pt modelId="{9135844B-DB5A-4A0F-A8DC-01052F346C08}">
      <dgm:prSet phldrT="[Текст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dirty="0"/>
            <a:t>Отсутствие опыта и предложений от бизнес-школ по реализации интегрированных проектов</a:t>
          </a:r>
        </a:p>
      </dgm:t>
    </dgm:pt>
    <dgm:pt modelId="{6C29C02F-CFF4-495A-9D8F-384C3292E486}" type="parTrans" cxnId="{2CF13BD5-FD94-4E18-B0A7-A242CD93DF5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E9A2EF9D-5292-4C46-A49B-22AF4F3DE316}" type="sibTrans" cxnId="{2CF13BD5-FD94-4E18-B0A7-A242CD93DF56}">
      <dgm:prSet/>
      <dgm:spPr/>
      <dgm:t>
        <a:bodyPr/>
        <a:lstStyle/>
        <a:p>
          <a:endParaRPr lang="ru-RU"/>
        </a:p>
      </dgm:t>
    </dgm:pt>
    <dgm:pt modelId="{3F310E10-7B41-48C5-8A9E-0025CE687025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/>
            <a:t>Требования </a:t>
          </a:r>
          <a:r>
            <a:rPr lang="ru-RU" b="1" dirty="0"/>
            <a:t>конфиденциальности</a:t>
          </a:r>
          <a:r>
            <a:rPr lang="ru-RU" dirty="0"/>
            <a:t>  заказчиками консалтинга и НИР</a:t>
          </a:r>
        </a:p>
      </dgm:t>
    </dgm:pt>
    <dgm:pt modelId="{BDD6701E-C102-4E54-A925-D091DD35F44D}" type="parTrans" cxnId="{8A621C56-3197-46F1-81B8-ED6CCB58A0BB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F7B41D95-7E7B-4A2F-8CA3-1250A4A3414D}" type="sibTrans" cxnId="{8A621C56-3197-46F1-81B8-ED6CCB58A0BB}">
      <dgm:prSet/>
      <dgm:spPr/>
      <dgm:t>
        <a:bodyPr/>
        <a:lstStyle/>
        <a:p>
          <a:endParaRPr lang="ru-RU"/>
        </a:p>
      </dgm:t>
    </dgm:pt>
    <dgm:pt modelId="{4E020F52-B5F1-4089-BDA9-9527E29D3548}">
      <dgm:prSet phldrT="[Текст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/>
            <a:t>Объединение в учебных группах представителей различных видов бизнеса</a:t>
          </a:r>
        </a:p>
      </dgm:t>
    </dgm:pt>
    <dgm:pt modelId="{85143549-E13E-4A42-976C-72D835AF1E48}" type="parTrans" cxnId="{66E04EC4-6D08-4862-BC0B-9AF81F4CF1AF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FC5940E6-8729-4FDB-A26F-E9D24E2F1517}" type="sibTrans" cxnId="{66E04EC4-6D08-4862-BC0B-9AF81F4CF1AF}">
      <dgm:prSet/>
      <dgm:spPr/>
      <dgm:t>
        <a:bodyPr/>
        <a:lstStyle/>
        <a:p>
          <a:endParaRPr lang="ru-RU"/>
        </a:p>
      </dgm:t>
    </dgm:pt>
    <dgm:pt modelId="{28EFC921-5481-4897-B501-C91A9E4267D3}">
      <dgm:prSet phldrT="[Текст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b="1" i="0" dirty="0"/>
            <a:t>Отсутствие долгосрочных </a:t>
          </a:r>
          <a:r>
            <a:rPr lang="ru-RU" i="0" dirty="0"/>
            <a:t>отношений бизнес-школ и корпораций </a:t>
          </a:r>
        </a:p>
      </dgm:t>
    </dgm:pt>
    <dgm:pt modelId="{2945E2A9-D57D-40FE-98E4-9064BE1C8C1A}" type="parTrans" cxnId="{A893427B-8E7F-4616-9CBC-658C34EFF7F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FC598AF-194A-44DB-9BB2-3953BF75759C}" type="sibTrans" cxnId="{A893427B-8E7F-4616-9CBC-658C34EFF7F7}">
      <dgm:prSet/>
      <dgm:spPr/>
      <dgm:t>
        <a:bodyPr/>
        <a:lstStyle/>
        <a:p>
          <a:endParaRPr lang="ru-RU"/>
        </a:p>
      </dgm:t>
    </dgm:pt>
    <dgm:pt modelId="{90D2BA9A-14DD-402D-9DFD-C439CAD92B4B}">
      <dgm:prSet phldrT="[Текст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/>
            <a:t>Слабая заинтересованность  преподавателей в обновлении программ на основе результатов консультационных проектов</a:t>
          </a:r>
        </a:p>
      </dgm:t>
    </dgm:pt>
    <dgm:pt modelId="{1EF794A0-0961-41AD-AAAC-40288195A370}" type="parTrans" cxnId="{BEB6B2D3-FE93-406D-80B4-8D2EE2A9A7AA}">
      <dgm:prSet/>
      <dgm:spPr>
        <a:solidFill>
          <a:schemeClr val="accent3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07DB639-639E-483B-A82F-EE4B0E576B10}" type="sibTrans" cxnId="{BEB6B2D3-FE93-406D-80B4-8D2EE2A9A7AA}">
      <dgm:prSet/>
      <dgm:spPr/>
      <dgm:t>
        <a:bodyPr/>
        <a:lstStyle/>
        <a:p>
          <a:endParaRPr lang="ru-RU"/>
        </a:p>
      </dgm:t>
    </dgm:pt>
    <dgm:pt modelId="{612F51B3-A4C7-486D-90CB-34519792E079}" type="pres">
      <dgm:prSet presAssocID="{9D99B561-5B42-4EB1-8696-05CD302BD2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FDCC45-B446-43E3-B7AA-E3651991B8E0}" type="pres">
      <dgm:prSet presAssocID="{2C1CBA9E-3E79-492E-BCB7-F8625A8F3C78}" presName="root" presStyleCnt="0"/>
      <dgm:spPr/>
    </dgm:pt>
    <dgm:pt modelId="{7E039253-2868-4C44-8041-F3ACE10F7F47}" type="pres">
      <dgm:prSet presAssocID="{2C1CBA9E-3E79-492E-BCB7-F8625A8F3C78}" presName="rootComposite" presStyleCnt="0"/>
      <dgm:spPr/>
    </dgm:pt>
    <dgm:pt modelId="{234FCF53-39B1-4202-9C6D-77668DA64C8D}" type="pres">
      <dgm:prSet presAssocID="{2C1CBA9E-3E79-492E-BCB7-F8625A8F3C78}" presName="rootText" presStyleLbl="node1" presStyleIdx="0" presStyleCnt="2" custScaleX="331531" custLinFactNeighborX="1409" custLinFactNeighborY="3743"/>
      <dgm:spPr/>
    </dgm:pt>
    <dgm:pt modelId="{3924EDD3-F6BF-4681-B60C-271E244F9E64}" type="pres">
      <dgm:prSet presAssocID="{2C1CBA9E-3E79-492E-BCB7-F8625A8F3C78}" presName="rootConnector" presStyleLbl="node1" presStyleIdx="0" presStyleCnt="2"/>
      <dgm:spPr/>
    </dgm:pt>
    <dgm:pt modelId="{6958A707-2D49-44E0-A4E2-C24B17BBFCB0}" type="pres">
      <dgm:prSet presAssocID="{2C1CBA9E-3E79-492E-BCB7-F8625A8F3C78}" presName="childShape" presStyleCnt="0"/>
      <dgm:spPr/>
    </dgm:pt>
    <dgm:pt modelId="{856F3FE5-A8FE-490A-8C58-3E2DE5917943}" type="pres">
      <dgm:prSet presAssocID="{C63ECB16-0DD1-46F1-ACB4-889601079203}" presName="Name13" presStyleLbl="parChTrans1D2" presStyleIdx="0" presStyleCnt="10"/>
      <dgm:spPr/>
    </dgm:pt>
    <dgm:pt modelId="{4AFDFAF0-7436-4D06-ACA7-EEA4A872D3AB}" type="pres">
      <dgm:prSet presAssocID="{CBA89462-EFA7-400B-9F44-60C3C2F64257}" presName="childText" presStyleLbl="bgAcc1" presStyleIdx="0" presStyleCnt="10" custScaleX="355939">
        <dgm:presLayoutVars>
          <dgm:bulletEnabled val="1"/>
        </dgm:presLayoutVars>
      </dgm:prSet>
      <dgm:spPr/>
    </dgm:pt>
    <dgm:pt modelId="{52E1183D-B287-4A94-860B-E86D21B47032}" type="pres">
      <dgm:prSet presAssocID="{2945E2A9-D57D-40FE-98E4-9064BE1C8C1A}" presName="Name13" presStyleLbl="parChTrans1D2" presStyleIdx="1" presStyleCnt="10"/>
      <dgm:spPr/>
    </dgm:pt>
    <dgm:pt modelId="{884CC37E-086C-401B-B7F0-BB91E9695086}" type="pres">
      <dgm:prSet presAssocID="{28EFC921-5481-4897-B501-C91A9E4267D3}" presName="childText" presStyleLbl="bgAcc1" presStyleIdx="1" presStyleCnt="10" custScaleX="355939" custLinFactNeighborX="-1582" custLinFactNeighborY="-1872">
        <dgm:presLayoutVars>
          <dgm:bulletEnabled val="1"/>
        </dgm:presLayoutVars>
      </dgm:prSet>
      <dgm:spPr/>
    </dgm:pt>
    <dgm:pt modelId="{3011607B-D55D-4B9B-93D6-3D07BD928D03}" type="pres">
      <dgm:prSet presAssocID="{3F014528-4DCF-4367-9FCE-CE6978CF4935}" presName="Name13" presStyleLbl="parChTrans1D2" presStyleIdx="2" presStyleCnt="10"/>
      <dgm:spPr/>
    </dgm:pt>
    <dgm:pt modelId="{887DF316-6D92-45D7-A0DA-D486B6E07119}" type="pres">
      <dgm:prSet presAssocID="{A8FADB8E-9E96-40E3-8E20-5E2FDAF3BF99}" presName="childText" presStyleLbl="bgAcc1" presStyleIdx="2" presStyleCnt="10" custScaleX="355939">
        <dgm:presLayoutVars>
          <dgm:bulletEnabled val="1"/>
        </dgm:presLayoutVars>
      </dgm:prSet>
      <dgm:spPr/>
    </dgm:pt>
    <dgm:pt modelId="{D531762A-3DCD-46FE-8538-62DDD4220BEA}" type="pres">
      <dgm:prSet presAssocID="{3CB8F762-29D1-43E3-BBB7-C31C99DBE3EA}" presName="Name13" presStyleLbl="parChTrans1D2" presStyleIdx="3" presStyleCnt="10"/>
      <dgm:spPr/>
    </dgm:pt>
    <dgm:pt modelId="{8B5C23E8-1C9E-4B38-A8C3-D0E45B78AA6A}" type="pres">
      <dgm:prSet presAssocID="{21C14726-E122-46A7-BD49-F1B537A28769}" presName="childText" presStyleLbl="bgAcc1" presStyleIdx="3" presStyleCnt="10" custScaleX="355939">
        <dgm:presLayoutVars>
          <dgm:bulletEnabled val="1"/>
        </dgm:presLayoutVars>
      </dgm:prSet>
      <dgm:spPr/>
    </dgm:pt>
    <dgm:pt modelId="{B7671AF3-50B2-4856-AC2E-C847DBA2CDA4}" type="pres">
      <dgm:prSet presAssocID="{6C29C02F-CFF4-495A-9D8F-384C3292E486}" presName="Name13" presStyleLbl="parChTrans1D2" presStyleIdx="4" presStyleCnt="10"/>
      <dgm:spPr/>
    </dgm:pt>
    <dgm:pt modelId="{36E9B360-FED9-4211-AC77-E85AAA671286}" type="pres">
      <dgm:prSet presAssocID="{9135844B-DB5A-4A0F-A8DC-01052F346C08}" presName="childText" presStyleLbl="bgAcc1" presStyleIdx="4" presStyleCnt="10" custScaleX="355939">
        <dgm:presLayoutVars>
          <dgm:bulletEnabled val="1"/>
        </dgm:presLayoutVars>
      </dgm:prSet>
      <dgm:spPr/>
    </dgm:pt>
    <dgm:pt modelId="{DBB5F285-5C94-4FD6-8286-2108AC51835E}" type="pres">
      <dgm:prSet presAssocID="{55F6DA1D-3CF7-4A66-8EFC-0E8D1928A927}" presName="root" presStyleCnt="0"/>
      <dgm:spPr/>
    </dgm:pt>
    <dgm:pt modelId="{A7A21763-90D5-48F0-8BFD-E98982E6CB38}" type="pres">
      <dgm:prSet presAssocID="{55F6DA1D-3CF7-4A66-8EFC-0E8D1928A927}" presName="rootComposite" presStyleCnt="0"/>
      <dgm:spPr/>
    </dgm:pt>
    <dgm:pt modelId="{3359D968-0F0A-4F75-AED8-1FA87C947E63}" type="pres">
      <dgm:prSet presAssocID="{55F6DA1D-3CF7-4A66-8EFC-0E8D1928A927}" presName="rootText" presStyleLbl="node1" presStyleIdx="1" presStyleCnt="2" custScaleX="342382" custLinFactNeighborX="-2114" custLinFactNeighborY="-1844"/>
      <dgm:spPr/>
    </dgm:pt>
    <dgm:pt modelId="{DA246F51-0430-436F-BEA7-45A81DA7CC19}" type="pres">
      <dgm:prSet presAssocID="{55F6DA1D-3CF7-4A66-8EFC-0E8D1928A927}" presName="rootConnector" presStyleLbl="node1" presStyleIdx="1" presStyleCnt="2"/>
      <dgm:spPr/>
    </dgm:pt>
    <dgm:pt modelId="{CBFF3CAF-CC8E-4C30-B17A-76637A32056A}" type="pres">
      <dgm:prSet presAssocID="{55F6DA1D-3CF7-4A66-8EFC-0E8D1928A927}" presName="childShape" presStyleCnt="0"/>
      <dgm:spPr/>
    </dgm:pt>
    <dgm:pt modelId="{90B34F22-3D7A-46FD-8479-5390C5A308FF}" type="pres">
      <dgm:prSet presAssocID="{BE70F9C7-14FC-4B19-B2F2-517CB187A114}" presName="Name13" presStyleLbl="parChTrans1D2" presStyleIdx="5" presStyleCnt="10"/>
      <dgm:spPr/>
    </dgm:pt>
    <dgm:pt modelId="{002DB4D5-B493-4EDB-B139-3940F1E8DFD4}" type="pres">
      <dgm:prSet presAssocID="{DAA0E600-CE76-4871-AB59-FFB3428A6ABA}" presName="childText" presStyleLbl="bgAcc1" presStyleIdx="5" presStyleCnt="10" custScaleX="360079">
        <dgm:presLayoutVars>
          <dgm:bulletEnabled val="1"/>
        </dgm:presLayoutVars>
      </dgm:prSet>
      <dgm:spPr/>
    </dgm:pt>
    <dgm:pt modelId="{2AC2C787-E46E-4B4A-A336-EA95D195BAFC}" type="pres">
      <dgm:prSet presAssocID="{BDD6701E-C102-4E54-A925-D091DD35F44D}" presName="Name13" presStyleLbl="parChTrans1D2" presStyleIdx="6" presStyleCnt="10"/>
      <dgm:spPr/>
    </dgm:pt>
    <dgm:pt modelId="{3A8FEE8F-EC63-43FA-AA51-C7179D3B00FC}" type="pres">
      <dgm:prSet presAssocID="{3F310E10-7B41-48C5-8A9E-0025CE687025}" presName="childText" presStyleLbl="bgAcc1" presStyleIdx="6" presStyleCnt="10" custScaleX="360695">
        <dgm:presLayoutVars>
          <dgm:bulletEnabled val="1"/>
        </dgm:presLayoutVars>
      </dgm:prSet>
      <dgm:spPr/>
    </dgm:pt>
    <dgm:pt modelId="{EAC5D4E3-181F-4AD2-B2FF-E41030ABF306}" type="pres">
      <dgm:prSet presAssocID="{66456559-4547-4EF1-BE87-7A88D83F8A17}" presName="Name13" presStyleLbl="parChTrans1D2" presStyleIdx="7" presStyleCnt="10"/>
      <dgm:spPr/>
    </dgm:pt>
    <dgm:pt modelId="{6C10BFFE-060B-4BFF-84E6-B7595AF1407C}" type="pres">
      <dgm:prSet presAssocID="{81A329DE-224E-4733-8F37-4069770826F0}" presName="childText" presStyleLbl="bgAcc1" presStyleIdx="7" presStyleCnt="10" custScaleX="362714">
        <dgm:presLayoutVars>
          <dgm:bulletEnabled val="1"/>
        </dgm:presLayoutVars>
      </dgm:prSet>
      <dgm:spPr/>
    </dgm:pt>
    <dgm:pt modelId="{E1966E4D-6E62-4ACA-A510-953449A4055A}" type="pres">
      <dgm:prSet presAssocID="{85143549-E13E-4A42-976C-72D835AF1E48}" presName="Name13" presStyleLbl="parChTrans1D2" presStyleIdx="8" presStyleCnt="10"/>
      <dgm:spPr/>
    </dgm:pt>
    <dgm:pt modelId="{1DB8CC5A-D7AD-4343-BDEB-C5B89247E174}" type="pres">
      <dgm:prSet presAssocID="{4E020F52-B5F1-4089-BDA9-9527E29D3548}" presName="childText" presStyleLbl="bgAcc1" presStyleIdx="8" presStyleCnt="10" custScaleX="362714">
        <dgm:presLayoutVars>
          <dgm:bulletEnabled val="1"/>
        </dgm:presLayoutVars>
      </dgm:prSet>
      <dgm:spPr/>
    </dgm:pt>
    <dgm:pt modelId="{6D88B0B9-6D7B-4182-95D6-2AE203098A3D}" type="pres">
      <dgm:prSet presAssocID="{1EF794A0-0961-41AD-AAAC-40288195A370}" presName="Name13" presStyleLbl="parChTrans1D2" presStyleIdx="9" presStyleCnt="10"/>
      <dgm:spPr/>
    </dgm:pt>
    <dgm:pt modelId="{BBA49345-0400-4268-ABF4-06AE77F864FE}" type="pres">
      <dgm:prSet presAssocID="{90D2BA9A-14DD-402D-9DFD-C439CAD92B4B}" presName="childText" presStyleLbl="bgAcc1" presStyleIdx="9" presStyleCnt="10" custScaleX="365348">
        <dgm:presLayoutVars>
          <dgm:bulletEnabled val="1"/>
        </dgm:presLayoutVars>
      </dgm:prSet>
      <dgm:spPr/>
    </dgm:pt>
  </dgm:ptLst>
  <dgm:cxnLst>
    <dgm:cxn modelId="{7566390C-A2C5-4539-8040-408AEA91285F}" type="presOf" srcId="{3F014528-4DCF-4367-9FCE-CE6978CF4935}" destId="{3011607B-D55D-4B9B-93D6-3D07BD928D03}" srcOrd="0" destOrd="0" presId="urn:microsoft.com/office/officeart/2005/8/layout/hierarchy3"/>
    <dgm:cxn modelId="{150F620D-F58B-4C25-9AA6-F7F5AFCDCBC0}" type="presOf" srcId="{28EFC921-5481-4897-B501-C91A9E4267D3}" destId="{884CC37E-086C-401B-B7F0-BB91E9695086}" srcOrd="0" destOrd="0" presId="urn:microsoft.com/office/officeart/2005/8/layout/hierarchy3"/>
    <dgm:cxn modelId="{6EDB420D-61B9-48E1-82C9-D7B2CCFBB59F}" type="presOf" srcId="{2945E2A9-D57D-40FE-98E4-9064BE1C8C1A}" destId="{52E1183D-B287-4A94-860B-E86D21B47032}" srcOrd="0" destOrd="0" presId="urn:microsoft.com/office/officeart/2005/8/layout/hierarchy3"/>
    <dgm:cxn modelId="{4EA7EF0F-AE95-42FD-BA44-D64DAD3E269F}" srcId="{2C1CBA9E-3E79-492E-BCB7-F8625A8F3C78}" destId="{A8FADB8E-9E96-40E3-8E20-5E2FDAF3BF99}" srcOrd="2" destOrd="0" parTransId="{3F014528-4DCF-4367-9FCE-CE6978CF4935}" sibTransId="{D9F2C0D2-9474-49BC-B4ED-9160020584DE}"/>
    <dgm:cxn modelId="{C9C09411-0F60-4C5A-9C8E-D0A4731B17EC}" type="presOf" srcId="{81A329DE-224E-4733-8F37-4069770826F0}" destId="{6C10BFFE-060B-4BFF-84E6-B7595AF1407C}" srcOrd="0" destOrd="0" presId="urn:microsoft.com/office/officeart/2005/8/layout/hierarchy3"/>
    <dgm:cxn modelId="{9DD7DF12-BBAD-4294-A453-22E5593BE879}" type="presOf" srcId="{DAA0E600-CE76-4871-AB59-FFB3428A6ABA}" destId="{002DB4D5-B493-4EDB-B139-3940F1E8DFD4}" srcOrd="0" destOrd="0" presId="urn:microsoft.com/office/officeart/2005/8/layout/hierarchy3"/>
    <dgm:cxn modelId="{2D34A914-FE57-4D45-89F7-D10DCAD31924}" type="presOf" srcId="{C63ECB16-0DD1-46F1-ACB4-889601079203}" destId="{856F3FE5-A8FE-490A-8C58-3E2DE5917943}" srcOrd="0" destOrd="0" presId="urn:microsoft.com/office/officeart/2005/8/layout/hierarchy3"/>
    <dgm:cxn modelId="{252FB920-25EB-4344-9C1C-64A3395F15DA}" type="presOf" srcId="{9135844B-DB5A-4A0F-A8DC-01052F346C08}" destId="{36E9B360-FED9-4211-AC77-E85AAA671286}" srcOrd="0" destOrd="0" presId="urn:microsoft.com/office/officeart/2005/8/layout/hierarchy3"/>
    <dgm:cxn modelId="{92E9D024-6C03-4326-93B3-782ADBFDCDF4}" type="presOf" srcId="{55F6DA1D-3CF7-4A66-8EFC-0E8D1928A927}" destId="{DA246F51-0430-436F-BEA7-45A81DA7CC19}" srcOrd="1" destOrd="0" presId="urn:microsoft.com/office/officeart/2005/8/layout/hierarchy3"/>
    <dgm:cxn modelId="{C508ED2C-BCAB-4D7C-85F4-DB4F8B76A548}" type="presOf" srcId="{9D99B561-5B42-4EB1-8696-05CD302BD265}" destId="{612F51B3-A4C7-486D-90CB-34519792E079}" srcOrd="0" destOrd="0" presId="urn:microsoft.com/office/officeart/2005/8/layout/hierarchy3"/>
    <dgm:cxn modelId="{98862030-0107-4826-91F9-568D9A0B058A}" type="presOf" srcId="{4E020F52-B5F1-4089-BDA9-9527E29D3548}" destId="{1DB8CC5A-D7AD-4343-BDEB-C5B89247E174}" srcOrd="0" destOrd="0" presId="urn:microsoft.com/office/officeart/2005/8/layout/hierarchy3"/>
    <dgm:cxn modelId="{03E7573A-A73C-4776-8A4C-8CAD5236CE4F}" type="presOf" srcId="{A8FADB8E-9E96-40E3-8E20-5E2FDAF3BF99}" destId="{887DF316-6D92-45D7-A0DA-D486B6E07119}" srcOrd="0" destOrd="0" presId="urn:microsoft.com/office/officeart/2005/8/layout/hierarchy3"/>
    <dgm:cxn modelId="{7BD22C61-A66F-405C-AFA1-7E6E6576A2C9}" srcId="{55F6DA1D-3CF7-4A66-8EFC-0E8D1928A927}" destId="{81A329DE-224E-4733-8F37-4069770826F0}" srcOrd="2" destOrd="0" parTransId="{66456559-4547-4EF1-BE87-7A88D83F8A17}" sibTransId="{A0A18963-8087-42CE-B916-C29BE2536114}"/>
    <dgm:cxn modelId="{3C3AA961-D589-4AA0-86A0-0AC6E06DCB6A}" type="presOf" srcId="{BDD6701E-C102-4E54-A925-D091DD35F44D}" destId="{2AC2C787-E46E-4B4A-A336-EA95D195BAFC}" srcOrd="0" destOrd="0" presId="urn:microsoft.com/office/officeart/2005/8/layout/hierarchy3"/>
    <dgm:cxn modelId="{C2FB2766-83E8-40F2-A220-E4CCB95EF57F}" type="presOf" srcId="{2C1CBA9E-3E79-492E-BCB7-F8625A8F3C78}" destId="{3924EDD3-F6BF-4681-B60C-271E244F9E64}" srcOrd="1" destOrd="0" presId="urn:microsoft.com/office/officeart/2005/8/layout/hierarchy3"/>
    <dgm:cxn modelId="{3E7DFD49-DF44-47EB-A195-EC5AFE844D6B}" type="presOf" srcId="{6C29C02F-CFF4-495A-9D8F-384C3292E486}" destId="{B7671AF3-50B2-4856-AC2E-C847DBA2CDA4}" srcOrd="0" destOrd="0" presId="urn:microsoft.com/office/officeart/2005/8/layout/hierarchy3"/>
    <dgm:cxn modelId="{C859CE6B-1B9A-4D23-B170-1BF4A61B52E7}" type="presOf" srcId="{55F6DA1D-3CF7-4A66-8EFC-0E8D1928A927}" destId="{3359D968-0F0A-4F75-AED8-1FA87C947E63}" srcOrd="0" destOrd="0" presId="urn:microsoft.com/office/officeart/2005/8/layout/hierarchy3"/>
    <dgm:cxn modelId="{51D53B6E-4121-4946-B16F-5DABB5E5B056}" type="presOf" srcId="{BE70F9C7-14FC-4B19-B2F2-517CB187A114}" destId="{90B34F22-3D7A-46FD-8479-5390C5A308FF}" srcOrd="0" destOrd="0" presId="urn:microsoft.com/office/officeart/2005/8/layout/hierarchy3"/>
    <dgm:cxn modelId="{C115466F-7B46-40EB-A126-AE45A83B2D75}" type="presOf" srcId="{2C1CBA9E-3E79-492E-BCB7-F8625A8F3C78}" destId="{234FCF53-39B1-4202-9C6D-77668DA64C8D}" srcOrd="0" destOrd="0" presId="urn:microsoft.com/office/officeart/2005/8/layout/hierarchy3"/>
    <dgm:cxn modelId="{47F83F52-2073-42F3-9FF5-1C9725A42C2A}" srcId="{9D99B561-5B42-4EB1-8696-05CD302BD265}" destId="{2C1CBA9E-3E79-492E-BCB7-F8625A8F3C78}" srcOrd="0" destOrd="0" parTransId="{8B26B5D6-B6E2-4C67-AB63-B9A90CB4AE06}" sibTransId="{3B31C1B5-3CFC-45FE-A559-CCE29DAD5807}"/>
    <dgm:cxn modelId="{8A621C56-3197-46F1-81B8-ED6CCB58A0BB}" srcId="{55F6DA1D-3CF7-4A66-8EFC-0E8D1928A927}" destId="{3F310E10-7B41-48C5-8A9E-0025CE687025}" srcOrd="1" destOrd="0" parTransId="{BDD6701E-C102-4E54-A925-D091DD35F44D}" sibTransId="{F7B41D95-7E7B-4A2F-8CA3-1250A4A3414D}"/>
    <dgm:cxn modelId="{D7A4CA77-B141-4215-AF09-B4AA6B5FD320}" type="presOf" srcId="{90D2BA9A-14DD-402D-9DFD-C439CAD92B4B}" destId="{BBA49345-0400-4268-ABF4-06AE77F864FE}" srcOrd="0" destOrd="0" presId="urn:microsoft.com/office/officeart/2005/8/layout/hierarchy3"/>
    <dgm:cxn modelId="{A893427B-8E7F-4616-9CBC-658C34EFF7F7}" srcId="{2C1CBA9E-3E79-492E-BCB7-F8625A8F3C78}" destId="{28EFC921-5481-4897-B501-C91A9E4267D3}" srcOrd="1" destOrd="0" parTransId="{2945E2A9-D57D-40FE-98E4-9064BE1C8C1A}" sibTransId="{7FC598AF-194A-44DB-9BB2-3953BF75759C}"/>
    <dgm:cxn modelId="{E152A983-C273-40CD-92B6-7965B63ED196}" type="presOf" srcId="{66456559-4547-4EF1-BE87-7A88D83F8A17}" destId="{EAC5D4E3-181F-4AD2-B2FF-E41030ABF306}" srcOrd="0" destOrd="0" presId="urn:microsoft.com/office/officeart/2005/8/layout/hierarchy3"/>
    <dgm:cxn modelId="{DDA7FC91-1D19-427F-B298-88E643B5AE53}" srcId="{55F6DA1D-3CF7-4A66-8EFC-0E8D1928A927}" destId="{DAA0E600-CE76-4871-AB59-FFB3428A6ABA}" srcOrd="0" destOrd="0" parTransId="{BE70F9C7-14FC-4B19-B2F2-517CB187A114}" sibTransId="{FDA85D3B-9E32-4BD3-9705-D2B5E4496E3C}"/>
    <dgm:cxn modelId="{81C7D497-0408-4C58-92EF-19E1CA9EA818}" type="presOf" srcId="{85143549-E13E-4A42-976C-72D835AF1E48}" destId="{E1966E4D-6E62-4ACA-A510-953449A4055A}" srcOrd="0" destOrd="0" presId="urn:microsoft.com/office/officeart/2005/8/layout/hierarchy3"/>
    <dgm:cxn modelId="{D5CB23B1-247C-4D77-8162-FB85535B1D14}" type="presOf" srcId="{3F310E10-7B41-48C5-8A9E-0025CE687025}" destId="{3A8FEE8F-EC63-43FA-AA51-C7179D3B00FC}" srcOrd="0" destOrd="0" presId="urn:microsoft.com/office/officeart/2005/8/layout/hierarchy3"/>
    <dgm:cxn modelId="{EFD149BA-4C01-4BE0-BB3E-431396092E64}" srcId="{9D99B561-5B42-4EB1-8696-05CD302BD265}" destId="{55F6DA1D-3CF7-4A66-8EFC-0E8D1928A927}" srcOrd="1" destOrd="0" parTransId="{D7AB6EF6-DCE4-401D-9B69-938536ECCBC9}" sibTransId="{033514D6-07AD-4714-92FC-092B2912E039}"/>
    <dgm:cxn modelId="{0D91F0BA-D740-42FD-9CA6-1F39F3EA8D31}" srcId="{2C1CBA9E-3E79-492E-BCB7-F8625A8F3C78}" destId="{CBA89462-EFA7-400B-9F44-60C3C2F64257}" srcOrd="0" destOrd="0" parTransId="{C63ECB16-0DD1-46F1-ACB4-889601079203}" sibTransId="{7BA4EB08-A47A-4725-B9C7-99FE93EAEBB4}"/>
    <dgm:cxn modelId="{66E04EC4-6D08-4862-BC0B-9AF81F4CF1AF}" srcId="{55F6DA1D-3CF7-4A66-8EFC-0E8D1928A927}" destId="{4E020F52-B5F1-4089-BDA9-9527E29D3548}" srcOrd="3" destOrd="0" parTransId="{85143549-E13E-4A42-976C-72D835AF1E48}" sibTransId="{FC5940E6-8729-4FDB-A26F-E9D24E2F1517}"/>
    <dgm:cxn modelId="{DE8E91D1-CD39-4DDA-9079-ABA3CD969ADC}" type="presOf" srcId="{CBA89462-EFA7-400B-9F44-60C3C2F64257}" destId="{4AFDFAF0-7436-4D06-ACA7-EEA4A872D3AB}" srcOrd="0" destOrd="0" presId="urn:microsoft.com/office/officeart/2005/8/layout/hierarchy3"/>
    <dgm:cxn modelId="{BEB6B2D3-FE93-406D-80B4-8D2EE2A9A7AA}" srcId="{55F6DA1D-3CF7-4A66-8EFC-0E8D1928A927}" destId="{90D2BA9A-14DD-402D-9DFD-C439CAD92B4B}" srcOrd="4" destOrd="0" parTransId="{1EF794A0-0961-41AD-AAAC-40288195A370}" sibTransId="{C07DB639-639E-483B-A82F-EE4B0E576B10}"/>
    <dgm:cxn modelId="{2CF13BD5-FD94-4E18-B0A7-A242CD93DF56}" srcId="{2C1CBA9E-3E79-492E-BCB7-F8625A8F3C78}" destId="{9135844B-DB5A-4A0F-A8DC-01052F346C08}" srcOrd="4" destOrd="0" parTransId="{6C29C02F-CFF4-495A-9D8F-384C3292E486}" sibTransId="{E9A2EF9D-5292-4C46-A49B-22AF4F3DE316}"/>
    <dgm:cxn modelId="{432CBEDB-A4D3-4149-B68A-28CA085CC2B6}" srcId="{2C1CBA9E-3E79-492E-BCB7-F8625A8F3C78}" destId="{21C14726-E122-46A7-BD49-F1B537A28769}" srcOrd="3" destOrd="0" parTransId="{3CB8F762-29D1-43E3-BBB7-C31C99DBE3EA}" sibTransId="{17A50867-6DFF-403A-A928-25B8D4D8A2F0}"/>
    <dgm:cxn modelId="{B58139E5-7041-402B-86EE-05F21E294E95}" type="presOf" srcId="{21C14726-E122-46A7-BD49-F1B537A28769}" destId="{8B5C23E8-1C9E-4B38-A8C3-D0E45B78AA6A}" srcOrd="0" destOrd="0" presId="urn:microsoft.com/office/officeart/2005/8/layout/hierarchy3"/>
    <dgm:cxn modelId="{290ADBEC-C33B-4AD1-ADFB-3FB9F20A9BBA}" type="presOf" srcId="{1EF794A0-0961-41AD-AAAC-40288195A370}" destId="{6D88B0B9-6D7B-4182-95D6-2AE203098A3D}" srcOrd="0" destOrd="0" presId="urn:microsoft.com/office/officeart/2005/8/layout/hierarchy3"/>
    <dgm:cxn modelId="{4A54DEF7-4BF6-4D93-8594-3A50D45E74E0}" type="presOf" srcId="{3CB8F762-29D1-43E3-BBB7-C31C99DBE3EA}" destId="{D531762A-3DCD-46FE-8538-62DDD4220BEA}" srcOrd="0" destOrd="0" presId="urn:microsoft.com/office/officeart/2005/8/layout/hierarchy3"/>
    <dgm:cxn modelId="{BB00FF82-BEC6-45AE-8108-88EB8C2791BD}" type="presParOf" srcId="{612F51B3-A4C7-486D-90CB-34519792E079}" destId="{97FDCC45-B446-43E3-B7AA-E3651991B8E0}" srcOrd="0" destOrd="0" presId="urn:microsoft.com/office/officeart/2005/8/layout/hierarchy3"/>
    <dgm:cxn modelId="{3870D159-7B1B-4A4C-9FB0-E2EF8F4AA8DC}" type="presParOf" srcId="{97FDCC45-B446-43E3-B7AA-E3651991B8E0}" destId="{7E039253-2868-4C44-8041-F3ACE10F7F47}" srcOrd="0" destOrd="0" presId="urn:microsoft.com/office/officeart/2005/8/layout/hierarchy3"/>
    <dgm:cxn modelId="{871F9310-4596-484F-B30A-DA260859B798}" type="presParOf" srcId="{7E039253-2868-4C44-8041-F3ACE10F7F47}" destId="{234FCF53-39B1-4202-9C6D-77668DA64C8D}" srcOrd="0" destOrd="0" presId="urn:microsoft.com/office/officeart/2005/8/layout/hierarchy3"/>
    <dgm:cxn modelId="{A6D0CD3C-EBB4-4794-B2E2-28A8CA1229C8}" type="presParOf" srcId="{7E039253-2868-4C44-8041-F3ACE10F7F47}" destId="{3924EDD3-F6BF-4681-B60C-271E244F9E64}" srcOrd="1" destOrd="0" presId="urn:microsoft.com/office/officeart/2005/8/layout/hierarchy3"/>
    <dgm:cxn modelId="{F7C519E7-9E8F-4A38-BD9B-B7FC456F3A7C}" type="presParOf" srcId="{97FDCC45-B446-43E3-B7AA-E3651991B8E0}" destId="{6958A707-2D49-44E0-A4E2-C24B17BBFCB0}" srcOrd="1" destOrd="0" presId="urn:microsoft.com/office/officeart/2005/8/layout/hierarchy3"/>
    <dgm:cxn modelId="{2127DD66-6C79-40C1-BFAF-783B3CD952BD}" type="presParOf" srcId="{6958A707-2D49-44E0-A4E2-C24B17BBFCB0}" destId="{856F3FE5-A8FE-490A-8C58-3E2DE5917943}" srcOrd="0" destOrd="0" presId="urn:microsoft.com/office/officeart/2005/8/layout/hierarchy3"/>
    <dgm:cxn modelId="{5E47C874-72FE-4842-B345-6B4EC40CC185}" type="presParOf" srcId="{6958A707-2D49-44E0-A4E2-C24B17BBFCB0}" destId="{4AFDFAF0-7436-4D06-ACA7-EEA4A872D3AB}" srcOrd="1" destOrd="0" presId="urn:microsoft.com/office/officeart/2005/8/layout/hierarchy3"/>
    <dgm:cxn modelId="{ACCECED9-9C50-4E71-9042-627F3BDFA68D}" type="presParOf" srcId="{6958A707-2D49-44E0-A4E2-C24B17BBFCB0}" destId="{52E1183D-B287-4A94-860B-E86D21B47032}" srcOrd="2" destOrd="0" presId="urn:microsoft.com/office/officeart/2005/8/layout/hierarchy3"/>
    <dgm:cxn modelId="{3F04B4FD-51E7-4777-95B6-C17D5FBC760D}" type="presParOf" srcId="{6958A707-2D49-44E0-A4E2-C24B17BBFCB0}" destId="{884CC37E-086C-401B-B7F0-BB91E9695086}" srcOrd="3" destOrd="0" presId="urn:microsoft.com/office/officeart/2005/8/layout/hierarchy3"/>
    <dgm:cxn modelId="{4C045BDF-947A-445F-85DC-3849759A53AE}" type="presParOf" srcId="{6958A707-2D49-44E0-A4E2-C24B17BBFCB0}" destId="{3011607B-D55D-4B9B-93D6-3D07BD928D03}" srcOrd="4" destOrd="0" presId="urn:microsoft.com/office/officeart/2005/8/layout/hierarchy3"/>
    <dgm:cxn modelId="{D39D1A16-A703-436C-B0F6-6026B2953A8E}" type="presParOf" srcId="{6958A707-2D49-44E0-A4E2-C24B17BBFCB0}" destId="{887DF316-6D92-45D7-A0DA-D486B6E07119}" srcOrd="5" destOrd="0" presId="urn:microsoft.com/office/officeart/2005/8/layout/hierarchy3"/>
    <dgm:cxn modelId="{E5BB4017-9A75-4260-8CE1-6A4511ED57A4}" type="presParOf" srcId="{6958A707-2D49-44E0-A4E2-C24B17BBFCB0}" destId="{D531762A-3DCD-46FE-8538-62DDD4220BEA}" srcOrd="6" destOrd="0" presId="urn:microsoft.com/office/officeart/2005/8/layout/hierarchy3"/>
    <dgm:cxn modelId="{A005D9B5-1136-44A4-AEFC-04160D0EFD16}" type="presParOf" srcId="{6958A707-2D49-44E0-A4E2-C24B17BBFCB0}" destId="{8B5C23E8-1C9E-4B38-A8C3-D0E45B78AA6A}" srcOrd="7" destOrd="0" presId="urn:microsoft.com/office/officeart/2005/8/layout/hierarchy3"/>
    <dgm:cxn modelId="{7C614DD2-979D-4303-AC3D-D9EB2B0DE22C}" type="presParOf" srcId="{6958A707-2D49-44E0-A4E2-C24B17BBFCB0}" destId="{B7671AF3-50B2-4856-AC2E-C847DBA2CDA4}" srcOrd="8" destOrd="0" presId="urn:microsoft.com/office/officeart/2005/8/layout/hierarchy3"/>
    <dgm:cxn modelId="{6018C691-B5C4-4C9D-AFC8-F8FA589891F9}" type="presParOf" srcId="{6958A707-2D49-44E0-A4E2-C24B17BBFCB0}" destId="{36E9B360-FED9-4211-AC77-E85AAA671286}" srcOrd="9" destOrd="0" presId="urn:microsoft.com/office/officeart/2005/8/layout/hierarchy3"/>
    <dgm:cxn modelId="{5C023E1C-EDBE-4D69-8C3B-3D7EA8862B66}" type="presParOf" srcId="{612F51B3-A4C7-486D-90CB-34519792E079}" destId="{DBB5F285-5C94-4FD6-8286-2108AC51835E}" srcOrd="1" destOrd="0" presId="urn:microsoft.com/office/officeart/2005/8/layout/hierarchy3"/>
    <dgm:cxn modelId="{A3AC8D75-8982-44B9-8570-6D7CE6FE09EC}" type="presParOf" srcId="{DBB5F285-5C94-4FD6-8286-2108AC51835E}" destId="{A7A21763-90D5-48F0-8BFD-E98982E6CB38}" srcOrd="0" destOrd="0" presId="urn:microsoft.com/office/officeart/2005/8/layout/hierarchy3"/>
    <dgm:cxn modelId="{A3C505E8-A856-45C3-AC4C-E33D3348B7AA}" type="presParOf" srcId="{A7A21763-90D5-48F0-8BFD-E98982E6CB38}" destId="{3359D968-0F0A-4F75-AED8-1FA87C947E63}" srcOrd="0" destOrd="0" presId="urn:microsoft.com/office/officeart/2005/8/layout/hierarchy3"/>
    <dgm:cxn modelId="{D4CD30B4-D36A-4C26-BD1D-F6771BF1DF79}" type="presParOf" srcId="{A7A21763-90D5-48F0-8BFD-E98982E6CB38}" destId="{DA246F51-0430-436F-BEA7-45A81DA7CC19}" srcOrd="1" destOrd="0" presId="urn:microsoft.com/office/officeart/2005/8/layout/hierarchy3"/>
    <dgm:cxn modelId="{D7758F34-397F-45A3-906C-73EE086CF1D6}" type="presParOf" srcId="{DBB5F285-5C94-4FD6-8286-2108AC51835E}" destId="{CBFF3CAF-CC8E-4C30-B17A-76637A32056A}" srcOrd="1" destOrd="0" presId="urn:microsoft.com/office/officeart/2005/8/layout/hierarchy3"/>
    <dgm:cxn modelId="{288232ED-5225-4F88-8504-452813BED47C}" type="presParOf" srcId="{CBFF3CAF-CC8E-4C30-B17A-76637A32056A}" destId="{90B34F22-3D7A-46FD-8479-5390C5A308FF}" srcOrd="0" destOrd="0" presId="urn:microsoft.com/office/officeart/2005/8/layout/hierarchy3"/>
    <dgm:cxn modelId="{B2E3BEFB-9D3E-422E-AB7F-5D30E384A645}" type="presParOf" srcId="{CBFF3CAF-CC8E-4C30-B17A-76637A32056A}" destId="{002DB4D5-B493-4EDB-B139-3940F1E8DFD4}" srcOrd="1" destOrd="0" presId="urn:microsoft.com/office/officeart/2005/8/layout/hierarchy3"/>
    <dgm:cxn modelId="{186B4A0E-2B66-43E5-8577-9025388C9DA6}" type="presParOf" srcId="{CBFF3CAF-CC8E-4C30-B17A-76637A32056A}" destId="{2AC2C787-E46E-4B4A-A336-EA95D195BAFC}" srcOrd="2" destOrd="0" presId="urn:microsoft.com/office/officeart/2005/8/layout/hierarchy3"/>
    <dgm:cxn modelId="{2C904926-3D2C-42D5-89CD-568F7E9528E4}" type="presParOf" srcId="{CBFF3CAF-CC8E-4C30-B17A-76637A32056A}" destId="{3A8FEE8F-EC63-43FA-AA51-C7179D3B00FC}" srcOrd="3" destOrd="0" presId="urn:microsoft.com/office/officeart/2005/8/layout/hierarchy3"/>
    <dgm:cxn modelId="{0162A5B7-68A6-4B44-83A9-7C8B9908484F}" type="presParOf" srcId="{CBFF3CAF-CC8E-4C30-B17A-76637A32056A}" destId="{EAC5D4E3-181F-4AD2-B2FF-E41030ABF306}" srcOrd="4" destOrd="0" presId="urn:microsoft.com/office/officeart/2005/8/layout/hierarchy3"/>
    <dgm:cxn modelId="{287B1003-B90B-479A-87A0-3C91B312FC32}" type="presParOf" srcId="{CBFF3CAF-CC8E-4C30-B17A-76637A32056A}" destId="{6C10BFFE-060B-4BFF-84E6-B7595AF1407C}" srcOrd="5" destOrd="0" presId="urn:microsoft.com/office/officeart/2005/8/layout/hierarchy3"/>
    <dgm:cxn modelId="{544A507D-5DC0-4DC5-BB89-49B85057CC6B}" type="presParOf" srcId="{CBFF3CAF-CC8E-4C30-B17A-76637A32056A}" destId="{E1966E4D-6E62-4ACA-A510-953449A4055A}" srcOrd="6" destOrd="0" presId="urn:microsoft.com/office/officeart/2005/8/layout/hierarchy3"/>
    <dgm:cxn modelId="{F6A98932-D695-4CD9-A44C-CECB1D4A26FB}" type="presParOf" srcId="{CBFF3CAF-CC8E-4C30-B17A-76637A32056A}" destId="{1DB8CC5A-D7AD-4343-BDEB-C5B89247E174}" srcOrd="7" destOrd="0" presId="urn:microsoft.com/office/officeart/2005/8/layout/hierarchy3"/>
    <dgm:cxn modelId="{E9971E76-6790-4005-9087-AC99FB5D7B7C}" type="presParOf" srcId="{CBFF3CAF-CC8E-4C30-B17A-76637A32056A}" destId="{6D88B0B9-6D7B-4182-95D6-2AE203098A3D}" srcOrd="8" destOrd="0" presId="urn:microsoft.com/office/officeart/2005/8/layout/hierarchy3"/>
    <dgm:cxn modelId="{39E61772-45E7-4DC2-BB2B-2A88C08E3268}" type="presParOf" srcId="{CBFF3CAF-CC8E-4C30-B17A-76637A32056A}" destId="{BBA49345-0400-4268-ABF4-06AE77F864FE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FCF53-39B1-4202-9C6D-77668DA64C8D}">
      <dsp:nvSpPr>
        <dsp:cNvPr id="0" name=""/>
        <dsp:cNvSpPr/>
      </dsp:nvSpPr>
      <dsp:spPr>
        <a:xfrm>
          <a:off x="226592" y="32228"/>
          <a:ext cx="5197357" cy="78384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В системе «бизнес-школа – корпорация» </a:t>
          </a:r>
        </a:p>
      </dsp:txBody>
      <dsp:txXfrm>
        <a:off x="249550" y="55186"/>
        <a:ext cx="5151441" cy="737925"/>
      </dsp:txXfrm>
    </dsp:sp>
    <dsp:sp modelId="{856F3FE5-A8FE-490A-8C58-3E2DE5917943}">
      <dsp:nvSpPr>
        <dsp:cNvPr id="0" name=""/>
        <dsp:cNvSpPr/>
      </dsp:nvSpPr>
      <dsp:spPr>
        <a:xfrm>
          <a:off x="746327" y="816070"/>
          <a:ext cx="497647" cy="558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542"/>
              </a:lnTo>
              <a:lnTo>
                <a:pt x="497647" y="558542"/>
              </a:lnTo>
            </a:path>
          </a:pathLst>
        </a:cu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DFAF0-7436-4D06-ACA7-EEA4A872D3AB}">
      <dsp:nvSpPr>
        <dsp:cNvPr id="0" name=""/>
        <dsp:cNvSpPr/>
      </dsp:nvSpPr>
      <dsp:spPr>
        <a:xfrm>
          <a:off x="1243974" y="982691"/>
          <a:ext cx="4463998" cy="783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/>
            <a:t>Частичная </a:t>
          </a:r>
          <a:r>
            <a:rPr lang="ru-RU" sz="1400" b="1" i="1" kern="1200" dirty="0" err="1"/>
            <a:t>компетентностная</a:t>
          </a:r>
          <a:r>
            <a:rPr lang="ru-RU" sz="1400" b="1" i="1" kern="1200" dirty="0"/>
            <a:t> обособленность преподавателей-консультантов и представителей корпораций (отсутствие единых групп)</a:t>
          </a:r>
        </a:p>
      </dsp:txBody>
      <dsp:txXfrm>
        <a:off x="1266932" y="1005649"/>
        <a:ext cx="4418082" cy="737925"/>
      </dsp:txXfrm>
    </dsp:sp>
    <dsp:sp modelId="{52E1183D-B287-4A94-860B-E86D21B47032}">
      <dsp:nvSpPr>
        <dsp:cNvPr id="0" name=""/>
        <dsp:cNvSpPr/>
      </dsp:nvSpPr>
      <dsp:spPr>
        <a:xfrm>
          <a:off x="746327" y="816070"/>
          <a:ext cx="477806" cy="1523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670"/>
              </a:lnTo>
              <a:lnTo>
                <a:pt x="477806" y="1523670"/>
              </a:lnTo>
            </a:path>
          </a:pathLst>
        </a:cu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CC37E-086C-401B-B7F0-BB91E9695086}">
      <dsp:nvSpPr>
        <dsp:cNvPr id="0" name=""/>
        <dsp:cNvSpPr/>
      </dsp:nvSpPr>
      <dsp:spPr>
        <a:xfrm>
          <a:off x="1224134" y="1947820"/>
          <a:ext cx="4463998" cy="783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/>
            <a:t>Отсутствие долгосрочных </a:t>
          </a:r>
          <a:r>
            <a:rPr lang="ru-RU" sz="1400" i="0" kern="1200" dirty="0"/>
            <a:t>отношений бизнес-школ и корпораций </a:t>
          </a:r>
        </a:p>
      </dsp:txBody>
      <dsp:txXfrm>
        <a:off x="1247092" y="1970778"/>
        <a:ext cx="4418082" cy="737925"/>
      </dsp:txXfrm>
    </dsp:sp>
    <dsp:sp modelId="{3011607B-D55D-4B9B-93D6-3D07BD928D03}">
      <dsp:nvSpPr>
        <dsp:cNvPr id="0" name=""/>
        <dsp:cNvSpPr/>
      </dsp:nvSpPr>
      <dsp:spPr>
        <a:xfrm>
          <a:off x="746327" y="816070"/>
          <a:ext cx="497647" cy="2518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8146"/>
              </a:lnTo>
              <a:lnTo>
                <a:pt x="497647" y="2518146"/>
              </a:lnTo>
            </a:path>
          </a:pathLst>
        </a:cu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DF316-6D92-45D7-A0DA-D486B6E07119}">
      <dsp:nvSpPr>
        <dsp:cNvPr id="0" name=""/>
        <dsp:cNvSpPr/>
      </dsp:nvSpPr>
      <dsp:spPr>
        <a:xfrm>
          <a:off x="1243974" y="2942296"/>
          <a:ext cx="4463998" cy="783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Слабая заинтересованность </a:t>
          </a:r>
          <a:r>
            <a:rPr lang="ru-RU" sz="1400" kern="1200" dirty="0"/>
            <a:t>и непонимание Заказчиками целесообразности интеграции обучения и консалтинга</a:t>
          </a:r>
        </a:p>
      </dsp:txBody>
      <dsp:txXfrm>
        <a:off x="1266932" y="2965254"/>
        <a:ext cx="4418082" cy="737925"/>
      </dsp:txXfrm>
    </dsp:sp>
    <dsp:sp modelId="{D531762A-3DCD-46FE-8538-62DDD4220BEA}">
      <dsp:nvSpPr>
        <dsp:cNvPr id="0" name=""/>
        <dsp:cNvSpPr/>
      </dsp:nvSpPr>
      <dsp:spPr>
        <a:xfrm>
          <a:off x="746327" y="816070"/>
          <a:ext cx="497647" cy="3497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7949"/>
              </a:lnTo>
              <a:lnTo>
                <a:pt x="497647" y="3497949"/>
              </a:lnTo>
            </a:path>
          </a:pathLst>
        </a:cu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C23E8-1C9E-4B38-A8C3-D0E45B78AA6A}">
      <dsp:nvSpPr>
        <dsp:cNvPr id="0" name=""/>
        <dsp:cNvSpPr/>
      </dsp:nvSpPr>
      <dsp:spPr>
        <a:xfrm>
          <a:off x="1243974" y="3922098"/>
          <a:ext cx="4463998" cy="783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Сомнения Заказчиков в компетентности специалистов бизнес-школ</a:t>
          </a:r>
        </a:p>
      </dsp:txBody>
      <dsp:txXfrm>
        <a:off x="1266932" y="3945056"/>
        <a:ext cx="4418082" cy="737925"/>
      </dsp:txXfrm>
    </dsp:sp>
    <dsp:sp modelId="{B7671AF3-50B2-4856-AC2E-C847DBA2CDA4}">
      <dsp:nvSpPr>
        <dsp:cNvPr id="0" name=""/>
        <dsp:cNvSpPr/>
      </dsp:nvSpPr>
      <dsp:spPr>
        <a:xfrm>
          <a:off x="746327" y="816070"/>
          <a:ext cx="497647" cy="4477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7751"/>
              </a:lnTo>
              <a:lnTo>
                <a:pt x="497647" y="4477751"/>
              </a:lnTo>
            </a:path>
          </a:pathLst>
        </a:cu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9B360-FED9-4211-AC77-E85AAA671286}">
      <dsp:nvSpPr>
        <dsp:cNvPr id="0" name=""/>
        <dsp:cNvSpPr/>
      </dsp:nvSpPr>
      <dsp:spPr>
        <a:xfrm>
          <a:off x="1243974" y="4901900"/>
          <a:ext cx="4463998" cy="783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Отсутствие опыта и предложений от бизнес-школ по реализации интегрированных проектов</a:t>
          </a:r>
        </a:p>
      </dsp:txBody>
      <dsp:txXfrm>
        <a:off x="1266932" y="4924858"/>
        <a:ext cx="4418082" cy="737925"/>
      </dsp:txXfrm>
    </dsp:sp>
    <dsp:sp modelId="{3359D968-0F0A-4F75-AED8-1FA87C947E63}">
      <dsp:nvSpPr>
        <dsp:cNvPr id="0" name=""/>
        <dsp:cNvSpPr/>
      </dsp:nvSpPr>
      <dsp:spPr>
        <a:xfrm>
          <a:off x="5760640" y="0"/>
          <a:ext cx="5367466" cy="78384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В системе «бизнес-школа – </a:t>
          </a:r>
          <a:br>
            <a:rPr lang="ru-RU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</a:br>
          <a:r>
            <a:rPr lang="ru-RU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открытый рынок» </a:t>
          </a:r>
        </a:p>
      </dsp:txBody>
      <dsp:txXfrm>
        <a:off x="5783598" y="22958"/>
        <a:ext cx="5321550" cy="737925"/>
      </dsp:txXfrm>
    </dsp:sp>
    <dsp:sp modelId="{90B34F22-3D7A-46FD-8479-5390C5A308FF}">
      <dsp:nvSpPr>
        <dsp:cNvPr id="0" name=""/>
        <dsp:cNvSpPr/>
      </dsp:nvSpPr>
      <dsp:spPr>
        <a:xfrm>
          <a:off x="6297387" y="783841"/>
          <a:ext cx="569887" cy="590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0770"/>
              </a:lnTo>
              <a:lnTo>
                <a:pt x="569887" y="590770"/>
              </a:lnTo>
            </a:path>
          </a:pathLst>
        </a:custGeom>
        <a:noFill/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DB4D5-B493-4EDB-B139-3940F1E8DFD4}">
      <dsp:nvSpPr>
        <dsp:cNvPr id="0" name=""/>
        <dsp:cNvSpPr/>
      </dsp:nvSpPr>
      <dsp:spPr>
        <a:xfrm>
          <a:off x="6867274" y="982691"/>
          <a:ext cx="4515919" cy="783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i="1" kern="1200" dirty="0"/>
            <a:t>Частичная </a:t>
          </a:r>
          <a:r>
            <a:rPr lang="ru-RU" sz="1400" b="1" i="1" kern="1200" dirty="0" err="1"/>
            <a:t>компетентностная</a:t>
          </a:r>
          <a:r>
            <a:rPr lang="ru-RU" sz="1400" b="1" i="1" kern="1200" dirty="0"/>
            <a:t> обособленность преподавателей и консультантов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i="1" kern="1200" dirty="0"/>
        </a:p>
      </dsp:txBody>
      <dsp:txXfrm>
        <a:off x="6890232" y="1005649"/>
        <a:ext cx="4470003" cy="737925"/>
      </dsp:txXfrm>
    </dsp:sp>
    <dsp:sp modelId="{2AC2C787-E46E-4B4A-A336-EA95D195BAFC}">
      <dsp:nvSpPr>
        <dsp:cNvPr id="0" name=""/>
        <dsp:cNvSpPr/>
      </dsp:nvSpPr>
      <dsp:spPr>
        <a:xfrm>
          <a:off x="6297387" y="783841"/>
          <a:ext cx="569887" cy="1570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573"/>
              </a:lnTo>
              <a:lnTo>
                <a:pt x="569887" y="1570573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FEE8F-EC63-43FA-AA51-C7179D3B00FC}">
      <dsp:nvSpPr>
        <dsp:cNvPr id="0" name=""/>
        <dsp:cNvSpPr/>
      </dsp:nvSpPr>
      <dsp:spPr>
        <a:xfrm>
          <a:off x="6867274" y="1962493"/>
          <a:ext cx="4523645" cy="783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Требования </a:t>
          </a:r>
          <a:r>
            <a:rPr lang="ru-RU" sz="1400" b="1" kern="1200" dirty="0"/>
            <a:t>конфиденциальности</a:t>
          </a:r>
          <a:r>
            <a:rPr lang="ru-RU" sz="1400" kern="1200" dirty="0"/>
            <a:t>  заказчиками консалтинга и НИР</a:t>
          </a:r>
        </a:p>
      </dsp:txBody>
      <dsp:txXfrm>
        <a:off x="6890232" y="1985451"/>
        <a:ext cx="4477729" cy="737925"/>
      </dsp:txXfrm>
    </dsp:sp>
    <dsp:sp modelId="{EAC5D4E3-181F-4AD2-B2FF-E41030ABF306}">
      <dsp:nvSpPr>
        <dsp:cNvPr id="0" name=""/>
        <dsp:cNvSpPr/>
      </dsp:nvSpPr>
      <dsp:spPr>
        <a:xfrm>
          <a:off x="6297387" y="783841"/>
          <a:ext cx="569887" cy="2550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0375"/>
              </a:lnTo>
              <a:lnTo>
                <a:pt x="569887" y="2550375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0BFFE-060B-4BFF-84E6-B7595AF1407C}">
      <dsp:nvSpPr>
        <dsp:cNvPr id="0" name=""/>
        <dsp:cNvSpPr/>
      </dsp:nvSpPr>
      <dsp:spPr>
        <a:xfrm>
          <a:off x="6867274" y="2942296"/>
          <a:ext cx="4548966" cy="783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Низкие требования </a:t>
          </a:r>
          <a:r>
            <a:rPr lang="ru-RU" sz="1400" kern="1200" dirty="0"/>
            <a:t>к конструктивности аттестационных проектов на программах МВА и профессиональной переподготовки</a:t>
          </a:r>
        </a:p>
      </dsp:txBody>
      <dsp:txXfrm>
        <a:off x="6890232" y="2965254"/>
        <a:ext cx="4503050" cy="737925"/>
      </dsp:txXfrm>
    </dsp:sp>
    <dsp:sp modelId="{E1966E4D-6E62-4ACA-A510-953449A4055A}">
      <dsp:nvSpPr>
        <dsp:cNvPr id="0" name=""/>
        <dsp:cNvSpPr/>
      </dsp:nvSpPr>
      <dsp:spPr>
        <a:xfrm>
          <a:off x="6297387" y="783841"/>
          <a:ext cx="569887" cy="3530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0177"/>
              </a:lnTo>
              <a:lnTo>
                <a:pt x="569887" y="3530177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8CC5A-D7AD-4343-BDEB-C5B89247E174}">
      <dsp:nvSpPr>
        <dsp:cNvPr id="0" name=""/>
        <dsp:cNvSpPr/>
      </dsp:nvSpPr>
      <dsp:spPr>
        <a:xfrm>
          <a:off x="6867274" y="3922098"/>
          <a:ext cx="4548966" cy="783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Объединение в учебных группах представителей различных видов бизнеса</a:t>
          </a:r>
        </a:p>
      </dsp:txBody>
      <dsp:txXfrm>
        <a:off x="6890232" y="3945056"/>
        <a:ext cx="4503050" cy="737925"/>
      </dsp:txXfrm>
    </dsp:sp>
    <dsp:sp modelId="{6D88B0B9-6D7B-4182-95D6-2AE203098A3D}">
      <dsp:nvSpPr>
        <dsp:cNvPr id="0" name=""/>
        <dsp:cNvSpPr/>
      </dsp:nvSpPr>
      <dsp:spPr>
        <a:xfrm>
          <a:off x="6297387" y="783841"/>
          <a:ext cx="569887" cy="4509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9979"/>
              </a:lnTo>
              <a:lnTo>
                <a:pt x="569887" y="4509979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9345-0400-4268-ABF4-06AE77F864FE}">
      <dsp:nvSpPr>
        <dsp:cNvPr id="0" name=""/>
        <dsp:cNvSpPr/>
      </dsp:nvSpPr>
      <dsp:spPr>
        <a:xfrm>
          <a:off x="6867274" y="4901900"/>
          <a:ext cx="4582000" cy="783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Слабая заинтересованность  преподавателей в обновлении программ на основе результатов консультационных проектов</a:t>
          </a:r>
        </a:p>
      </dsp:txBody>
      <dsp:txXfrm>
        <a:off x="6890232" y="4924858"/>
        <a:ext cx="4536084" cy="737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4D30-90F3-47BA-A70A-B91F29282412}" type="datetimeFigureOut">
              <a:rPr lang="ru-RU" smtClean="0"/>
              <a:t>чт 16.03.23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E718A-84CF-452A-ADCA-95FA91CE7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469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8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13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4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8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3221DB9-6D72-4560-B0EE-2217C85E7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20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221DB9-6D72-4560-B0EE-2217C85E70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09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221DB9-6D72-4560-B0EE-2217C85E70C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1C435-331C-4BA5-84F8-2F5BE01FF3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64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2D189-A29F-4FD3-ACD1-650E0307B2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0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76D52-B481-429B-80A8-3F23B27285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817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Ctr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CEC6CD7-7B0C-43ED-A92E-AB8698777D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78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69AD-97F7-4BF8-A5AD-A857F7501B0D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t="5545" r="24429" b="20139"/>
          <a:stretch/>
        </p:blipFill>
        <p:spPr>
          <a:xfrm>
            <a:off x="0" y="-25401"/>
            <a:ext cx="12191999" cy="6858000"/>
          </a:xfrm>
          <a:prstGeom prst="rect">
            <a:avLst/>
          </a:prstGeom>
        </p:spPr>
      </p:pic>
      <p:sp>
        <p:nvSpPr>
          <p:cNvPr id="12" name="Полилиния 11"/>
          <p:cNvSpPr>
            <a:spLocks/>
          </p:cNvSpPr>
          <p:nvPr userDrawn="1"/>
        </p:nvSpPr>
        <p:spPr>
          <a:xfrm>
            <a:off x="-392746" y="-60385"/>
            <a:ext cx="12584746" cy="694372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1989807 h 6858000"/>
              <a:gd name="connsiteX5" fmla="*/ 32194 w 12192000"/>
              <a:gd name="connsiteY5" fmla="*/ 1993052 h 6858000"/>
              <a:gd name="connsiteX6" fmla="*/ 5103022 w 12192000"/>
              <a:gd name="connsiteY6" fmla="*/ 1993052 h 6858000"/>
              <a:gd name="connsiteX7" fmla="*/ 5735960 w 12192000"/>
              <a:gd name="connsiteY7" fmla="*/ 1360114 h 6858000"/>
              <a:gd name="connsiteX8" fmla="*/ 5103022 w 12192000"/>
              <a:gd name="connsiteY8" fmla="*/ 727176 h 6858000"/>
              <a:gd name="connsiteX9" fmla="*/ 32194 w 12192000"/>
              <a:gd name="connsiteY9" fmla="*/ 727176 h 6858000"/>
              <a:gd name="connsiteX10" fmla="*/ 0 w 12192000"/>
              <a:gd name="connsiteY10" fmla="*/ 730422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9155217 w 12192000"/>
              <a:gd name="connsiteY2" fmla="*/ 322326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1989807 h 6858000"/>
              <a:gd name="connsiteX6" fmla="*/ 32194 w 12192000"/>
              <a:gd name="connsiteY6" fmla="*/ 1993052 h 6858000"/>
              <a:gd name="connsiteX7" fmla="*/ 5103022 w 12192000"/>
              <a:gd name="connsiteY7" fmla="*/ 1993052 h 6858000"/>
              <a:gd name="connsiteX8" fmla="*/ 5735960 w 12192000"/>
              <a:gd name="connsiteY8" fmla="*/ 1360114 h 6858000"/>
              <a:gd name="connsiteX9" fmla="*/ 5103022 w 12192000"/>
              <a:gd name="connsiteY9" fmla="*/ 727176 h 6858000"/>
              <a:gd name="connsiteX10" fmla="*/ 32194 w 12192000"/>
              <a:gd name="connsiteY10" fmla="*/ 727176 h 6858000"/>
              <a:gd name="connsiteX11" fmla="*/ 0 w 12192000"/>
              <a:gd name="connsiteY11" fmla="*/ 730422 h 6858000"/>
              <a:gd name="connsiteX12" fmla="*/ 0 w 12192000"/>
              <a:gd name="connsiteY12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9155217 w 12192000"/>
              <a:gd name="connsiteY2" fmla="*/ 322326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1989807 h 6858000"/>
              <a:gd name="connsiteX6" fmla="*/ 32194 w 12192000"/>
              <a:gd name="connsiteY6" fmla="*/ 1993052 h 6858000"/>
              <a:gd name="connsiteX7" fmla="*/ 5103022 w 12192000"/>
              <a:gd name="connsiteY7" fmla="*/ 1993052 h 6858000"/>
              <a:gd name="connsiteX8" fmla="*/ 5735960 w 12192000"/>
              <a:gd name="connsiteY8" fmla="*/ 1360114 h 6858000"/>
              <a:gd name="connsiteX9" fmla="*/ 5103022 w 12192000"/>
              <a:gd name="connsiteY9" fmla="*/ 727176 h 6858000"/>
              <a:gd name="connsiteX10" fmla="*/ 32194 w 12192000"/>
              <a:gd name="connsiteY10" fmla="*/ 727176 h 6858000"/>
              <a:gd name="connsiteX11" fmla="*/ 0 w 12192000"/>
              <a:gd name="connsiteY11" fmla="*/ 730422 h 6858000"/>
              <a:gd name="connsiteX12" fmla="*/ 0 w 12192000"/>
              <a:gd name="connsiteY12" fmla="*/ 0 h 6858000"/>
              <a:gd name="connsiteX0" fmla="*/ 0 w 12192000"/>
              <a:gd name="connsiteY0" fmla="*/ 11430 h 6869430"/>
              <a:gd name="connsiteX1" fmla="*/ 9164251 w 12192000"/>
              <a:gd name="connsiteY1" fmla="*/ 0 h 6869430"/>
              <a:gd name="connsiteX2" fmla="*/ 9155217 w 12192000"/>
              <a:gd name="connsiteY2" fmla="*/ 3234690 h 6869430"/>
              <a:gd name="connsiteX3" fmla="*/ 12192000 w 12192000"/>
              <a:gd name="connsiteY3" fmla="*/ 6869430 h 6869430"/>
              <a:gd name="connsiteX4" fmla="*/ 0 w 12192000"/>
              <a:gd name="connsiteY4" fmla="*/ 6869430 h 6869430"/>
              <a:gd name="connsiteX5" fmla="*/ 0 w 12192000"/>
              <a:gd name="connsiteY5" fmla="*/ 2001237 h 6869430"/>
              <a:gd name="connsiteX6" fmla="*/ 32194 w 12192000"/>
              <a:gd name="connsiteY6" fmla="*/ 2004482 h 6869430"/>
              <a:gd name="connsiteX7" fmla="*/ 5103022 w 12192000"/>
              <a:gd name="connsiteY7" fmla="*/ 2004482 h 6869430"/>
              <a:gd name="connsiteX8" fmla="*/ 5735960 w 12192000"/>
              <a:gd name="connsiteY8" fmla="*/ 1371544 h 6869430"/>
              <a:gd name="connsiteX9" fmla="*/ 5103022 w 12192000"/>
              <a:gd name="connsiteY9" fmla="*/ 738606 h 6869430"/>
              <a:gd name="connsiteX10" fmla="*/ 32194 w 12192000"/>
              <a:gd name="connsiteY10" fmla="*/ 738606 h 6869430"/>
              <a:gd name="connsiteX11" fmla="*/ 0 w 12192000"/>
              <a:gd name="connsiteY11" fmla="*/ 741852 h 6869430"/>
              <a:gd name="connsiteX12" fmla="*/ 0 w 12192000"/>
              <a:gd name="connsiteY12" fmla="*/ 11430 h 6869430"/>
              <a:gd name="connsiteX0" fmla="*/ 0 w 9164251"/>
              <a:gd name="connsiteY0" fmla="*/ 11430 h 6869430"/>
              <a:gd name="connsiteX1" fmla="*/ 9164251 w 9164251"/>
              <a:gd name="connsiteY1" fmla="*/ 0 h 6869430"/>
              <a:gd name="connsiteX2" fmla="*/ 9155217 w 9164251"/>
              <a:gd name="connsiteY2" fmla="*/ 3234690 h 6869430"/>
              <a:gd name="connsiteX3" fmla="*/ 9164251 w 9164251"/>
              <a:gd name="connsiteY3" fmla="*/ 6869430 h 6869430"/>
              <a:gd name="connsiteX4" fmla="*/ 0 w 9164251"/>
              <a:gd name="connsiteY4" fmla="*/ 6869430 h 6869430"/>
              <a:gd name="connsiteX5" fmla="*/ 0 w 9164251"/>
              <a:gd name="connsiteY5" fmla="*/ 2001237 h 6869430"/>
              <a:gd name="connsiteX6" fmla="*/ 32194 w 9164251"/>
              <a:gd name="connsiteY6" fmla="*/ 2004482 h 6869430"/>
              <a:gd name="connsiteX7" fmla="*/ 5103022 w 9164251"/>
              <a:gd name="connsiteY7" fmla="*/ 2004482 h 6869430"/>
              <a:gd name="connsiteX8" fmla="*/ 5735960 w 9164251"/>
              <a:gd name="connsiteY8" fmla="*/ 1371544 h 6869430"/>
              <a:gd name="connsiteX9" fmla="*/ 5103022 w 9164251"/>
              <a:gd name="connsiteY9" fmla="*/ 738606 h 6869430"/>
              <a:gd name="connsiteX10" fmla="*/ 32194 w 9164251"/>
              <a:gd name="connsiteY10" fmla="*/ 738606 h 6869430"/>
              <a:gd name="connsiteX11" fmla="*/ 0 w 9164251"/>
              <a:gd name="connsiteY11" fmla="*/ 741852 h 6869430"/>
              <a:gd name="connsiteX12" fmla="*/ 0 w 9164251"/>
              <a:gd name="connsiteY12" fmla="*/ 11430 h 6869430"/>
              <a:gd name="connsiteX0" fmla="*/ 0 w 9164251"/>
              <a:gd name="connsiteY0" fmla="*/ 11430 h 6869430"/>
              <a:gd name="connsiteX1" fmla="*/ 9164251 w 9164251"/>
              <a:gd name="connsiteY1" fmla="*/ 0 h 6869430"/>
              <a:gd name="connsiteX2" fmla="*/ 9155217 w 9164251"/>
              <a:gd name="connsiteY2" fmla="*/ 3234690 h 6869430"/>
              <a:gd name="connsiteX3" fmla="*/ 9164251 w 9164251"/>
              <a:gd name="connsiteY3" fmla="*/ 6869430 h 6869430"/>
              <a:gd name="connsiteX4" fmla="*/ 0 w 9164251"/>
              <a:gd name="connsiteY4" fmla="*/ 6869430 h 6869430"/>
              <a:gd name="connsiteX5" fmla="*/ 0 w 9164251"/>
              <a:gd name="connsiteY5" fmla="*/ 2001237 h 6869430"/>
              <a:gd name="connsiteX6" fmla="*/ 32194 w 9164251"/>
              <a:gd name="connsiteY6" fmla="*/ 2004482 h 6869430"/>
              <a:gd name="connsiteX7" fmla="*/ 5103022 w 9164251"/>
              <a:gd name="connsiteY7" fmla="*/ 2004482 h 6869430"/>
              <a:gd name="connsiteX8" fmla="*/ 5735960 w 9164251"/>
              <a:gd name="connsiteY8" fmla="*/ 1371544 h 6869430"/>
              <a:gd name="connsiteX9" fmla="*/ 5103022 w 9164251"/>
              <a:gd name="connsiteY9" fmla="*/ 738606 h 6869430"/>
              <a:gd name="connsiteX10" fmla="*/ 32194 w 9164251"/>
              <a:gd name="connsiteY10" fmla="*/ 738606 h 6869430"/>
              <a:gd name="connsiteX11" fmla="*/ 0 w 9164251"/>
              <a:gd name="connsiteY11" fmla="*/ 741852 h 6869430"/>
              <a:gd name="connsiteX12" fmla="*/ 0 w 9164251"/>
              <a:gd name="connsiteY12" fmla="*/ 11430 h 6869430"/>
              <a:gd name="connsiteX0" fmla="*/ 433310 w 9164251"/>
              <a:gd name="connsiteY0" fmla="*/ 200821 h 6869430"/>
              <a:gd name="connsiteX1" fmla="*/ 9164251 w 9164251"/>
              <a:gd name="connsiteY1" fmla="*/ 0 h 6869430"/>
              <a:gd name="connsiteX2" fmla="*/ 9155217 w 9164251"/>
              <a:gd name="connsiteY2" fmla="*/ 3234690 h 6869430"/>
              <a:gd name="connsiteX3" fmla="*/ 9164251 w 9164251"/>
              <a:gd name="connsiteY3" fmla="*/ 6869430 h 6869430"/>
              <a:gd name="connsiteX4" fmla="*/ 0 w 9164251"/>
              <a:gd name="connsiteY4" fmla="*/ 6869430 h 6869430"/>
              <a:gd name="connsiteX5" fmla="*/ 0 w 9164251"/>
              <a:gd name="connsiteY5" fmla="*/ 2001237 h 6869430"/>
              <a:gd name="connsiteX6" fmla="*/ 32194 w 9164251"/>
              <a:gd name="connsiteY6" fmla="*/ 2004482 h 6869430"/>
              <a:gd name="connsiteX7" fmla="*/ 5103022 w 9164251"/>
              <a:gd name="connsiteY7" fmla="*/ 2004482 h 6869430"/>
              <a:gd name="connsiteX8" fmla="*/ 5735960 w 9164251"/>
              <a:gd name="connsiteY8" fmla="*/ 1371544 h 6869430"/>
              <a:gd name="connsiteX9" fmla="*/ 5103022 w 9164251"/>
              <a:gd name="connsiteY9" fmla="*/ 738606 h 6869430"/>
              <a:gd name="connsiteX10" fmla="*/ 32194 w 9164251"/>
              <a:gd name="connsiteY10" fmla="*/ 738606 h 6869430"/>
              <a:gd name="connsiteX11" fmla="*/ 0 w 9164251"/>
              <a:gd name="connsiteY11" fmla="*/ 741852 h 6869430"/>
              <a:gd name="connsiteX12" fmla="*/ 433310 w 9164251"/>
              <a:gd name="connsiteY12" fmla="*/ 200821 h 6869430"/>
              <a:gd name="connsiteX0" fmla="*/ 433310 w 9164251"/>
              <a:gd name="connsiteY0" fmla="*/ 200821 h 6869430"/>
              <a:gd name="connsiteX1" fmla="*/ 9164251 w 9164251"/>
              <a:gd name="connsiteY1" fmla="*/ 0 h 6869430"/>
              <a:gd name="connsiteX2" fmla="*/ 9155217 w 9164251"/>
              <a:gd name="connsiteY2" fmla="*/ 3234690 h 6869430"/>
              <a:gd name="connsiteX3" fmla="*/ 9164251 w 9164251"/>
              <a:gd name="connsiteY3" fmla="*/ 6869430 h 6869430"/>
              <a:gd name="connsiteX4" fmla="*/ 0 w 9164251"/>
              <a:gd name="connsiteY4" fmla="*/ 6869430 h 6869430"/>
              <a:gd name="connsiteX5" fmla="*/ 0 w 9164251"/>
              <a:gd name="connsiteY5" fmla="*/ 2001237 h 6869430"/>
              <a:gd name="connsiteX6" fmla="*/ 32194 w 9164251"/>
              <a:gd name="connsiteY6" fmla="*/ 2004482 h 6869430"/>
              <a:gd name="connsiteX7" fmla="*/ 5103022 w 9164251"/>
              <a:gd name="connsiteY7" fmla="*/ 2004482 h 6869430"/>
              <a:gd name="connsiteX8" fmla="*/ 5735960 w 9164251"/>
              <a:gd name="connsiteY8" fmla="*/ 1371544 h 6869430"/>
              <a:gd name="connsiteX9" fmla="*/ 5103022 w 9164251"/>
              <a:gd name="connsiteY9" fmla="*/ 738606 h 6869430"/>
              <a:gd name="connsiteX10" fmla="*/ 32194 w 9164251"/>
              <a:gd name="connsiteY10" fmla="*/ 738606 h 6869430"/>
              <a:gd name="connsiteX11" fmla="*/ 316385 w 9164251"/>
              <a:gd name="connsiteY11" fmla="*/ 720809 h 6869430"/>
              <a:gd name="connsiteX12" fmla="*/ 433310 w 9164251"/>
              <a:gd name="connsiteY12" fmla="*/ 200821 h 6869430"/>
              <a:gd name="connsiteX0" fmla="*/ 330141 w 9164251"/>
              <a:gd name="connsiteY0" fmla="*/ 207835 h 6869430"/>
              <a:gd name="connsiteX1" fmla="*/ 9164251 w 9164251"/>
              <a:gd name="connsiteY1" fmla="*/ 0 h 6869430"/>
              <a:gd name="connsiteX2" fmla="*/ 9155217 w 9164251"/>
              <a:gd name="connsiteY2" fmla="*/ 3234690 h 6869430"/>
              <a:gd name="connsiteX3" fmla="*/ 9164251 w 9164251"/>
              <a:gd name="connsiteY3" fmla="*/ 6869430 h 6869430"/>
              <a:gd name="connsiteX4" fmla="*/ 0 w 9164251"/>
              <a:gd name="connsiteY4" fmla="*/ 6869430 h 6869430"/>
              <a:gd name="connsiteX5" fmla="*/ 0 w 9164251"/>
              <a:gd name="connsiteY5" fmla="*/ 2001237 h 6869430"/>
              <a:gd name="connsiteX6" fmla="*/ 32194 w 9164251"/>
              <a:gd name="connsiteY6" fmla="*/ 2004482 h 6869430"/>
              <a:gd name="connsiteX7" fmla="*/ 5103022 w 9164251"/>
              <a:gd name="connsiteY7" fmla="*/ 2004482 h 6869430"/>
              <a:gd name="connsiteX8" fmla="*/ 5735960 w 9164251"/>
              <a:gd name="connsiteY8" fmla="*/ 1371544 h 6869430"/>
              <a:gd name="connsiteX9" fmla="*/ 5103022 w 9164251"/>
              <a:gd name="connsiteY9" fmla="*/ 738606 h 6869430"/>
              <a:gd name="connsiteX10" fmla="*/ 32194 w 9164251"/>
              <a:gd name="connsiteY10" fmla="*/ 738606 h 6869430"/>
              <a:gd name="connsiteX11" fmla="*/ 316385 w 9164251"/>
              <a:gd name="connsiteY11" fmla="*/ 720809 h 6869430"/>
              <a:gd name="connsiteX12" fmla="*/ 330141 w 9164251"/>
              <a:gd name="connsiteY12" fmla="*/ 207835 h 6869430"/>
              <a:gd name="connsiteX0" fmla="*/ 330141 w 9164251"/>
              <a:gd name="connsiteY0" fmla="*/ 207835 h 6869430"/>
              <a:gd name="connsiteX1" fmla="*/ 9164251 w 9164251"/>
              <a:gd name="connsiteY1" fmla="*/ 0 h 6869430"/>
              <a:gd name="connsiteX2" fmla="*/ 9155217 w 9164251"/>
              <a:gd name="connsiteY2" fmla="*/ 3234690 h 6869430"/>
              <a:gd name="connsiteX3" fmla="*/ 9164251 w 9164251"/>
              <a:gd name="connsiteY3" fmla="*/ 6869430 h 6869430"/>
              <a:gd name="connsiteX4" fmla="*/ 0 w 9164251"/>
              <a:gd name="connsiteY4" fmla="*/ 6869430 h 6869430"/>
              <a:gd name="connsiteX5" fmla="*/ 0 w 9164251"/>
              <a:gd name="connsiteY5" fmla="*/ 2001237 h 6869430"/>
              <a:gd name="connsiteX6" fmla="*/ 32194 w 9164251"/>
              <a:gd name="connsiteY6" fmla="*/ 2004482 h 6869430"/>
              <a:gd name="connsiteX7" fmla="*/ 5103022 w 9164251"/>
              <a:gd name="connsiteY7" fmla="*/ 2004482 h 6869430"/>
              <a:gd name="connsiteX8" fmla="*/ 5735960 w 9164251"/>
              <a:gd name="connsiteY8" fmla="*/ 1371544 h 6869430"/>
              <a:gd name="connsiteX9" fmla="*/ 5103022 w 9164251"/>
              <a:gd name="connsiteY9" fmla="*/ 738606 h 6869430"/>
              <a:gd name="connsiteX10" fmla="*/ 32194 w 9164251"/>
              <a:gd name="connsiteY10" fmla="*/ 738606 h 6869430"/>
              <a:gd name="connsiteX11" fmla="*/ 302629 w 9164251"/>
              <a:gd name="connsiteY11" fmla="*/ 720809 h 6869430"/>
              <a:gd name="connsiteX12" fmla="*/ 330141 w 9164251"/>
              <a:gd name="connsiteY12" fmla="*/ 207835 h 6869430"/>
              <a:gd name="connsiteX0" fmla="*/ 268239 w 9164251"/>
              <a:gd name="connsiteY0" fmla="*/ 193806 h 6869430"/>
              <a:gd name="connsiteX1" fmla="*/ 9164251 w 9164251"/>
              <a:gd name="connsiteY1" fmla="*/ 0 h 6869430"/>
              <a:gd name="connsiteX2" fmla="*/ 9155217 w 9164251"/>
              <a:gd name="connsiteY2" fmla="*/ 3234690 h 6869430"/>
              <a:gd name="connsiteX3" fmla="*/ 9164251 w 9164251"/>
              <a:gd name="connsiteY3" fmla="*/ 6869430 h 6869430"/>
              <a:gd name="connsiteX4" fmla="*/ 0 w 9164251"/>
              <a:gd name="connsiteY4" fmla="*/ 6869430 h 6869430"/>
              <a:gd name="connsiteX5" fmla="*/ 0 w 9164251"/>
              <a:gd name="connsiteY5" fmla="*/ 2001237 h 6869430"/>
              <a:gd name="connsiteX6" fmla="*/ 32194 w 9164251"/>
              <a:gd name="connsiteY6" fmla="*/ 2004482 h 6869430"/>
              <a:gd name="connsiteX7" fmla="*/ 5103022 w 9164251"/>
              <a:gd name="connsiteY7" fmla="*/ 2004482 h 6869430"/>
              <a:gd name="connsiteX8" fmla="*/ 5735960 w 9164251"/>
              <a:gd name="connsiteY8" fmla="*/ 1371544 h 6869430"/>
              <a:gd name="connsiteX9" fmla="*/ 5103022 w 9164251"/>
              <a:gd name="connsiteY9" fmla="*/ 738606 h 6869430"/>
              <a:gd name="connsiteX10" fmla="*/ 32194 w 9164251"/>
              <a:gd name="connsiteY10" fmla="*/ 738606 h 6869430"/>
              <a:gd name="connsiteX11" fmla="*/ 302629 w 9164251"/>
              <a:gd name="connsiteY11" fmla="*/ 720809 h 6869430"/>
              <a:gd name="connsiteX12" fmla="*/ 268239 w 9164251"/>
              <a:gd name="connsiteY12" fmla="*/ 193806 h 6869430"/>
              <a:gd name="connsiteX0" fmla="*/ 268239 w 9164251"/>
              <a:gd name="connsiteY0" fmla="*/ 193806 h 6869430"/>
              <a:gd name="connsiteX1" fmla="*/ 9164251 w 9164251"/>
              <a:gd name="connsiteY1" fmla="*/ 0 h 6869430"/>
              <a:gd name="connsiteX2" fmla="*/ 9155217 w 9164251"/>
              <a:gd name="connsiteY2" fmla="*/ 3234690 h 6869430"/>
              <a:gd name="connsiteX3" fmla="*/ 9164251 w 9164251"/>
              <a:gd name="connsiteY3" fmla="*/ 6869430 h 6869430"/>
              <a:gd name="connsiteX4" fmla="*/ 0 w 9164251"/>
              <a:gd name="connsiteY4" fmla="*/ 6869430 h 6869430"/>
              <a:gd name="connsiteX5" fmla="*/ 0 w 9164251"/>
              <a:gd name="connsiteY5" fmla="*/ 2001237 h 6869430"/>
              <a:gd name="connsiteX6" fmla="*/ 32194 w 9164251"/>
              <a:gd name="connsiteY6" fmla="*/ 2004482 h 6869430"/>
              <a:gd name="connsiteX7" fmla="*/ 5103022 w 9164251"/>
              <a:gd name="connsiteY7" fmla="*/ 2004482 h 6869430"/>
              <a:gd name="connsiteX8" fmla="*/ 5735960 w 9164251"/>
              <a:gd name="connsiteY8" fmla="*/ 1371544 h 6869430"/>
              <a:gd name="connsiteX9" fmla="*/ 5103022 w 9164251"/>
              <a:gd name="connsiteY9" fmla="*/ 738606 h 6869430"/>
              <a:gd name="connsiteX10" fmla="*/ 32194 w 9164251"/>
              <a:gd name="connsiteY10" fmla="*/ 738606 h 6869430"/>
              <a:gd name="connsiteX11" fmla="*/ 302629 w 9164251"/>
              <a:gd name="connsiteY11" fmla="*/ 734838 h 6869430"/>
              <a:gd name="connsiteX12" fmla="*/ 268239 w 9164251"/>
              <a:gd name="connsiteY12" fmla="*/ 193806 h 6869430"/>
              <a:gd name="connsiteX0" fmla="*/ 268239 w 9219274"/>
              <a:gd name="connsiteY0" fmla="*/ 53 h 6675677"/>
              <a:gd name="connsiteX1" fmla="*/ 9219274 w 9219274"/>
              <a:gd name="connsiteY1" fmla="*/ 199058 h 6675677"/>
              <a:gd name="connsiteX2" fmla="*/ 9155217 w 9219274"/>
              <a:gd name="connsiteY2" fmla="*/ 3040937 h 6675677"/>
              <a:gd name="connsiteX3" fmla="*/ 9164251 w 9219274"/>
              <a:gd name="connsiteY3" fmla="*/ 6675677 h 6675677"/>
              <a:gd name="connsiteX4" fmla="*/ 0 w 9219274"/>
              <a:gd name="connsiteY4" fmla="*/ 6675677 h 6675677"/>
              <a:gd name="connsiteX5" fmla="*/ 0 w 9219274"/>
              <a:gd name="connsiteY5" fmla="*/ 1807484 h 6675677"/>
              <a:gd name="connsiteX6" fmla="*/ 32194 w 9219274"/>
              <a:gd name="connsiteY6" fmla="*/ 1810729 h 6675677"/>
              <a:gd name="connsiteX7" fmla="*/ 5103022 w 9219274"/>
              <a:gd name="connsiteY7" fmla="*/ 1810729 h 6675677"/>
              <a:gd name="connsiteX8" fmla="*/ 5735960 w 9219274"/>
              <a:gd name="connsiteY8" fmla="*/ 1177791 h 6675677"/>
              <a:gd name="connsiteX9" fmla="*/ 5103022 w 9219274"/>
              <a:gd name="connsiteY9" fmla="*/ 544853 h 6675677"/>
              <a:gd name="connsiteX10" fmla="*/ 32194 w 9219274"/>
              <a:gd name="connsiteY10" fmla="*/ 544853 h 6675677"/>
              <a:gd name="connsiteX11" fmla="*/ 302629 w 9219274"/>
              <a:gd name="connsiteY11" fmla="*/ 541085 h 6675677"/>
              <a:gd name="connsiteX12" fmla="*/ 268239 w 9219274"/>
              <a:gd name="connsiteY12" fmla="*/ 53 h 6675677"/>
              <a:gd name="connsiteX0" fmla="*/ 268239 w 9219274"/>
              <a:gd name="connsiteY0" fmla="*/ 18444 h 6476619"/>
              <a:gd name="connsiteX1" fmla="*/ 9219274 w 9219274"/>
              <a:gd name="connsiteY1" fmla="*/ 0 h 6476619"/>
              <a:gd name="connsiteX2" fmla="*/ 9155217 w 9219274"/>
              <a:gd name="connsiteY2" fmla="*/ 2841879 h 6476619"/>
              <a:gd name="connsiteX3" fmla="*/ 9164251 w 9219274"/>
              <a:gd name="connsiteY3" fmla="*/ 6476619 h 6476619"/>
              <a:gd name="connsiteX4" fmla="*/ 0 w 9219274"/>
              <a:gd name="connsiteY4" fmla="*/ 6476619 h 6476619"/>
              <a:gd name="connsiteX5" fmla="*/ 0 w 9219274"/>
              <a:gd name="connsiteY5" fmla="*/ 1608426 h 6476619"/>
              <a:gd name="connsiteX6" fmla="*/ 32194 w 9219274"/>
              <a:gd name="connsiteY6" fmla="*/ 1611671 h 6476619"/>
              <a:gd name="connsiteX7" fmla="*/ 5103022 w 9219274"/>
              <a:gd name="connsiteY7" fmla="*/ 1611671 h 6476619"/>
              <a:gd name="connsiteX8" fmla="*/ 5735960 w 9219274"/>
              <a:gd name="connsiteY8" fmla="*/ 978733 h 6476619"/>
              <a:gd name="connsiteX9" fmla="*/ 5103022 w 9219274"/>
              <a:gd name="connsiteY9" fmla="*/ 345795 h 6476619"/>
              <a:gd name="connsiteX10" fmla="*/ 32194 w 9219274"/>
              <a:gd name="connsiteY10" fmla="*/ 345795 h 6476619"/>
              <a:gd name="connsiteX11" fmla="*/ 302629 w 9219274"/>
              <a:gd name="connsiteY11" fmla="*/ 342027 h 6476619"/>
              <a:gd name="connsiteX12" fmla="*/ 268239 w 9219274"/>
              <a:gd name="connsiteY12" fmla="*/ 18444 h 6476619"/>
              <a:gd name="connsiteX0" fmla="*/ 268239 w 9219274"/>
              <a:gd name="connsiteY0" fmla="*/ 18444 h 6476619"/>
              <a:gd name="connsiteX1" fmla="*/ 9219274 w 9219274"/>
              <a:gd name="connsiteY1" fmla="*/ 0 h 6476619"/>
              <a:gd name="connsiteX2" fmla="*/ 9155217 w 9219274"/>
              <a:gd name="connsiteY2" fmla="*/ 2841879 h 6476619"/>
              <a:gd name="connsiteX3" fmla="*/ 9164251 w 9219274"/>
              <a:gd name="connsiteY3" fmla="*/ 6476619 h 6476619"/>
              <a:gd name="connsiteX4" fmla="*/ 0 w 9219274"/>
              <a:gd name="connsiteY4" fmla="*/ 6476619 h 6476619"/>
              <a:gd name="connsiteX5" fmla="*/ 0 w 9219274"/>
              <a:gd name="connsiteY5" fmla="*/ 1608426 h 6476619"/>
              <a:gd name="connsiteX6" fmla="*/ 32194 w 9219274"/>
              <a:gd name="connsiteY6" fmla="*/ 1611671 h 6476619"/>
              <a:gd name="connsiteX7" fmla="*/ 5103022 w 9219274"/>
              <a:gd name="connsiteY7" fmla="*/ 1611671 h 6476619"/>
              <a:gd name="connsiteX8" fmla="*/ 5735960 w 9219274"/>
              <a:gd name="connsiteY8" fmla="*/ 978733 h 6476619"/>
              <a:gd name="connsiteX9" fmla="*/ 5103022 w 9219274"/>
              <a:gd name="connsiteY9" fmla="*/ 345795 h 6476619"/>
              <a:gd name="connsiteX10" fmla="*/ 32194 w 9219274"/>
              <a:gd name="connsiteY10" fmla="*/ 345795 h 6476619"/>
              <a:gd name="connsiteX11" fmla="*/ 281995 w 9219274"/>
              <a:gd name="connsiteY11" fmla="*/ 363070 h 6476619"/>
              <a:gd name="connsiteX12" fmla="*/ 268239 w 9219274"/>
              <a:gd name="connsiteY12" fmla="*/ 18444 h 6476619"/>
              <a:gd name="connsiteX0" fmla="*/ 268239 w 9164251"/>
              <a:gd name="connsiteY0" fmla="*/ 18444 h 6476619"/>
              <a:gd name="connsiteX1" fmla="*/ 9109228 w 9164251"/>
              <a:gd name="connsiteY1" fmla="*/ 0 h 6476619"/>
              <a:gd name="connsiteX2" fmla="*/ 9155217 w 9164251"/>
              <a:gd name="connsiteY2" fmla="*/ 2841879 h 6476619"/>
              <a:gd name="connsiteX3" fmla="*/ 9164251 w 9164251"/>
              <a:gd name="connsiteY3" fmla="*/ 6476619 h 6476619"/>
              <a:gd name="connsiteX4" fmla="*/ 0 w 9164251"/>
              <a:gd name="connsiteY4" fmla="*/ 6476619 h 6476619"/>
              <a:gd name="connsiteX5" fmla="*/ 0 w 9164251"/>
              <a:gd name="connsiteY5" fmla="*/ 1608426 h 6476619"/>
              <a:gd name="connsiteX6" fmla="*/ 32194 w 9164251"/>
              <a:gd name="connsiteY6" fmla="*/ 1611671 h 6476619"/>
              <a:gd name="connsiteX7" fmla="*/ 5103022 w 9164251"/>
              <a:gd name="connsiteY7" fmla="*/ 1611671 h 6476619"/>
              <a:gd name="connsiteX8" fmla="*/ 5735960 w 9164251"/>
              <a:gd name="connsiteY8" fmla="*/ 978733 h 6476619"/>
              <a:gd name="connsiteX9" fmla="*/ 5103022 w 9164251"/>
              <a:gd name="connsiteY9" fmla="*/ 345795 h 6476619"/>
              <a:gd name="connsiteX10" fmla="*/ 32194 w 9164251"/>
              <a:gd name="connsiteY10" fmla="*/ 345795 h 6476619"/>
              <a:gd name="connsiteX11" fmla="*/ 281995 w 9164251"/>
              <a:gd name="connsiteY11" fmla="*/ 363070 h 6476619"/>
              <a:gd name="connsiteX12" fmla="*/ 268239 w 9164251"/>
              <a:gd name="connsiteY12" fmla="*/ 18444 h 6476619"/>
              <a:gd name="connsiteX0" fmla="*/ 268239 w 9157073"/>
              <a:gd name="connsiteY0" fmla="*/ 18444 h 6476619"/>
              <a:gd name="connsiteX1" fmla="*/ 9109228 w 9157073"/>
              <a:gd name="connsiteY1" fmla="*/ 0 h 6476619"/>
              <a:gd name="connsiteX2" fmla="*/ 9155217 w 9157073"/>
              <a:gd name="connsiteY2" fmla="*/ 2841879 h 6476619"/>
              <a:gd name="connsiteX3" fmla="*/ 9061082 w 9157073"/>
              <a:gd name="connsiteY3" fmla="*/ 6469605 h 6476619"/>
              <a:gd name="connsiteX4" fmla="*/ 0 w 9157073"/>
              <a:gd name="connsiteY4" fmla="*/ 6476619 h 6476619"/>
              <a:gd name="connsiteX5" fmla="*/ 0 w 9157073"/>
              <a:gd name="connsiteY5" fmla="*/ 1608426 h 6476619"/>
              <a:gd name="connsiteX6" fmla="*/ 32194 w 9157073"/>
              <a:gd name="connsiteY6" fmla="*/ 1611671 h 6476619"/>
              <a:gd name="connsiteX7" fmla="*/ 5103022 w 9157073"/>
              <a:gd name="connsiteY7" fmla="*/ 1611671 h 6476619"/>
              <a:gd name="connsiteX8" fmla="*/ 5735960 w 9157073"/>
              <a:gd name="connsiteY8" fmla="*/ 978733 h 6476619"/>
              <a:gd name="connsiteX9" fmla="*/ 5103022 w 9157073"/>
              <a:gd name="connsiteY9" fmla="*/ 345795 h 6476619"/>
              <a:gd name="connsiteX10" fmla="*/ 32194 w 9157073"/>
              <a:gd name="connsiteY10" fmla="*/ 345795 h 6476619"/>
              <a:gd name="connsiteX11" fmla="*/ 281995 w 9157073"/>
              <a:gd name="connsiteY11" fmla="*/ 363070 h 6476619"/>
              <a:gd name="connsiteX12" fmla="*/ 268239 w 9157073"/>
              <a:gd name="connsiteY12" fmla="*/ 18444 h 6476619"/>
              <a:gd name="connsiteX0" fmla="*/ 268239 w 9116629"/>
              <a:gd name="connsiteY0" fmla="*/ 18444 h 6476619"/>
              <a:gd name="connsiteX1" fmla="*/ 9109228 w 9116629"/>
              <a:gd name="connsiteY1" fmla="*/ 0 h 6476619"/>
              <a:gd name="connsiteX2" fmla="*/ 9113949 w 9116629"/>
              <a:gd name="connsiteY2" fmla="*/ 2841879 h 6476619"/>
              <a:gd name="connsiteX3" fmla="*/ 9061082 w 9116629"/>
              <a:gd name="connsiteY3" fmla="*/ 6469605 h 6476619"/>
              <a:gd name="connsiteX4" fmla="*/ 0 w 9116629"/>
              <a:gd name="connsiteY4" fmla="*/ 6476619 h 6476619"/>
              <a:gd name="connsiteX5" fmla="*/ 0 w 9116629"/>
              <a:gd name="connsiteY5" fmla="*/ 1608426 h 6476619"/>
              <a:gd name="connsiteX6" fmla="*/ 32194 w 9116629"/>
              <a:gd name="connsiteY6" fmla="*/ 1611671 h 6476619"/>
              <a:gd name="connsiteX7" fmla="*/ 5103022 w 9116629"/>
              <a:gd name="connsiteY7" fmla="*/ 1611671 h 6476619"/>
              <a:gd name="connsiteX8" fmla="*/ 5735960 w 9116629"/>
              <a:gd name="connsiteY8" fmla="*/ 978733 h 6476619"/>
              <a:gd name="connsiteX9" fmla="*/ 5103022 w 9116629"/>
              <a:gd name="connsiteY9" fmla="*/ 345795 h 6476619"/>
              <a:gd name="connsiteX10" fmla="*/ 32194 w 9116629"/>
              <a:gd name="connsiteY10" fmla="*/ 345795 h 6476619"/>
              <a:gd name="connsiteX11" fmla="*/ 281995 w 9116629"/>
              <a:gd name="connsiteY11" fmla="*/ 363070 h 6476619"/>
              <a:gd name="connsiteX12" fmla="*/ 268239 w 9116629"/>
              <a:gd name="connsiteY12" fmla="*/ 18444 h 6476619"/>
              <a:gd name="connsiteX0" fmla="*/ 268239 w 9116629"/>
              <a:gd name="connsiteY0" fmla="*/ 18444 h 6469605"/>
              <a:gd name="connsiteX1" fmla="*/ 9109228 w 9116629"/>
              <a:gd name="connsiteY1" fmla="*/ 0 h 6469605"/>
              <a:gd name="connsiteX2" fmla="*/ 9113949 w 9116629"/>
              <a:gd name="connsiteY2" fmla="*/ 2841879 h 6469605"/>
              <a:gd name="connsiteX3" fmla="*/ 9061082 w 9116629"/>
              <a:gd name="connsiteY3" fmla="*/ 6469605 h 6469605"/>
              <a:gd name="connsiteX4" fmla="*/ 295751 w 9116629"/>
              <a:gd name="connsiteY4" fmla="*/ 5087752 h 6469605"/>
              <a:gd name="connsiteX5" fmla="*/ 0 w 9116629"/>
              <a:gd name="connsiteY5" fmla="*/ 1608426 h 6469605"/>
              <a:gd name="connsiteX6" fmla="*/ 32194 w 9116629"/>
              <a:gd name="connsiteY6" fmla="*/ 1611671 h 6469605"/>
              <a:gd name="connsiteX7" fmla="*/ 5103022 w 9116629"/>
              <a:gd name="connsiteY7" fmla="*/ 1611671 h 6469605"/>
              <a:gd name="connsiteX8" fmla="*/ 5735960 w 9116629"/>
              <a:gd name="connsiteY8" fmla="*/ 978733 h 6469605"/>
              <a:gd name="connsiteX9" fmla="*/ 5103022 w 9116629"/>
              <a:gd name="connsiteY9" fmla="*/ 345795 h 6469605"/>
              <a:gd name="connsiteX10" fmla="*/ 32194 w 9116629"/>
              <a:gd name="connsiteY10" fmla="*/ 345795 h 6469605"/>
              <a:gd name="connsiteX11" fmla="*/ 281995 w 9116629"/>
              <a:gd name="connsiteY11" fmla="*/ 363070 h 6469605"/>
              <a:gd name="connsiteX12" fmla="*/ 268239 w 9116629"/>
              <a:gd name="connsiteY12" fmla="*/ 18444 h 6469605"/>
              <a:gd name="connsiteX0" fmla="*/ 268239 w 9119545"/>
              <a:gd name="connsiteY0" fmla="*/ 18444 h 5087752"/>
              <a:gd name="connsiteX1" fmla="*/ 9109228 w 9119545"/>
              <a:gd name="connsiteY1" fmla="*/ 0 h 5087752"/>
              <a:gd name="connsiteX2" fmla="*/ 9113949 w 9119545"/>
              <a:gd name="connsiteY2" fmla="*/ 2841879 h 5087752"/>
              <a:gd name="connsiteX3" fmla="*/ 9109228 w 9119545"/>
              <a:gd name="connsiteY3" fmla="*/ 5080738 h 5087752"/>
              <a:gd name="connsiteX4" fmla="*/ 295751 w 9119545"/>
              <a:gd name="connsiteY4" fmla="*/ 5087752 h 5087752"/>
              <a:gd name="connsiteX5" fmla="*/ 0 w 9119545"/>
              <a:gd name="connsiteY5" fmla="*/ 1608426 h 5087752"/>
              <a:gd name="connsiteX6" fmla="*/ 32194 w 9119545"/>
              <a:gd name="connsiteY6" fmla="*/ 1611671 h 5087752"/>
              <a:gd name="connsiteX7" fmla="*/ 5103022 w 9119545"/>
              <a:gd name="connsiteY7" fmla="*/ 1611671 h 5087752"/>
              <a:gd name="connsiteX8" fmla="*/ 5735960 w 9119545"/>
              <a:gd name="connsiteY8" fmla="*/ 978733 h 5087752"/>
              <a:gd name="connsiteX9" fmla="*/ 5103022 w 9119545"/>
              <a:gd name="connsiteY9" fmla="*/ 345795 h 5087752"/>
              <a:gd name="connsiteX10" fmla="*/ 32194 w 9119545"/>
              <a:gd name="connsiteY10" fmla="*/ 345795 h 5087752"/>
              <a:gd name="connsiteX11" fmla="*/ 281995 w 9119545"/>
              <a:gd name="connsiteY11" fmla="*/ 363070 h 5087752"/>
              <a:gd name="connsiteX12" fmla="*/ 268239 w 9119545"/>
              <a:gd name="connsiteY12" fmla="*/ 18444 h 5087752"/>
              <a:gd name="connsiteX0" fmla="*/ 236045 w 9087351"/>
              <a:gd name="connsiteY0" fmla="*/ 18444 h 5087752"/>
              <a:gd name="connsiteX1" fmla="*/ 9077034 w 9087351"/>
              <a:gd name="connsiteY1" fmla="*/ 0 h 5087752"/>
              <a:gd name="connsiteX2" fmla="*/ 9081755 w 9087351"/>
              <a:gd name="connsiteY2" fmla="*/ 2841879 h 5087752"/>
              <a:gd name="connsiteX3" fmla="*/ 9077034 w 9087351"/>
              <a:gd name="connsiteY3" fmla="*/ 5080738 h 5087752"/>
              <a:gd name="connsiteX4" fmla="*/ 263557 w 9087351"/>
              <a:gd name="connsiteY4" fmla="*/ 5087752 h 5087752"/>
              <a:gd name="connsiteX5" fmla="*/ 242923 w 9087351"/>
              <a:gd name="connsiteY5" fmla="*/ 1608426 h 5087752"/>
              <a:gd name="connsiteX6" fmla="*/ 0 w 9087351"/>
              <a:gd name="connsiteY6" fmla="*/ 1611671 h 5087752"/>
              <a:gd name="connsiteX7" fmla="*/ 5070828 w 9087351"/>
              <a:gd name="connsiteY7" fmla="*/ 1611671 h 5087752"/>
              <a:gd name="connsiteX8" fmla="*/ 5703766 w 9087351"/>
              <a:gd name="connsiteY8" fmla="*/ 978733 h 5087752"/>
              <a:gd name="connsiteX9" fmla="*/ 5070828 w 9087351"/>
              <a:gd name="connsiteY9" fmla="*/ 345795 h 5087752"/>
              <a:gd name="connsiteX10" fmla="*/ 0 w 9087351"/>
              <a:gd name="connsiteY10" fmla="*/ 345795 h 5087752"/>
              <a:gd name="connsiteX11" fmla="*/ 249801 w 9087351"/>
              <a:gd name="connsiteY11" fmla="*/ 363070 h 5087752"/>
              <a:gd name="connsiteX12" fmla="*/ 236045 w 9087351"/>
              <a:gd name="connsiteY12" fmla="*/ 18444 h 5087752"/>
              <a:gd name="connsiteX0" fmla="*/ 236045 w 9087351"/>
              <a:gd name="connsiteY0" fmla="*/ 18444 h 5087752"/>
              <a:gd name="connsiteX1" fmla="*/ 9077034 w 9087351"/>
              <a:gd name="connsiteY1" fmla="*/ 0 h 5087752"/>
              <a:gd name="connsiteX2" fmla="*/ 9081755 w 9087351"/>
              <a:gd name="connsiteY2" fmla="*/ 2841879 h 5087752"/>
              <a:gd name="connsiteX3" fmla="*/ 9077034 w 9087351"/>
              <a:gd name="connsiteY3" fmla="*/ 5080738 h 5087752"/>
              <a:gd name="connsiteX4" fmla="*/ 263557 w 9087351"/>
              <a:gd name="connsiteY4" fmla="*/ 5087752 h 5087752"/>
              <a:gd name="connsiteX5" fmla="*/ 242923 w 9087351"/>
              <a:gd name="connsiteY5" fmla="*/ 1608426 h 5087752"/>
              <a:gd name="connsiteX6" fmla="*/ 0 w 9087351"/>
              <a:gd name="connsiteY6" fmla="*/ 1611671 h 5087752"/>
              <a:gd name="connsiteX7" fmla="*/ 5070828 w 9087351"/>
              <a:gd name="connsiteY7" fmla="*/ 1611671 h 5087752"/>
              <a:gd name="connsiteX8" fmla="*/ 5703766 w 9087351"/>
              <a:gd name="connsiteY8" fmla="*/ 978733 h 5087752"/>
              <a:gd name="connsiteX9" fmla="*/ 5070828 w 9087351"/>
              <a:gd name="connsiteY9" fmla="*/ 345795 h 5087752"/>
              <a:gd name="connsiteX10" fmla="*/ 249801 w 9087351"/>
              <a:gd name="connsiteY10" fmla="*/ 363070 h 5087752"/>
              <a:gd name="connsiteX11" fmla="*/ 236045 w 9087351"/>
              <a:gd name="connsiteY11" fmla="*/ 18444 h 508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87351" h="5087752">
                <a:moveTo>
                  <a:pt x="236045" y="18444"/>
                </a:moveTo>
                <a:lnTo>
                  <a:pt x="9077034" y="0"/>
                </a:lnTo>
                <a:cubicBezTo>
                  <a:pt x="9074023" y="1055370"/>
                  <a:pt x="9084766" y="1786509"/>
                  <a:pt x="9081755" y="2841879"/>
                </a:cubicBezTo>
                <a:cubicBezTo>
                  <a:pt x="9100000" y="4682109"/>
                  <a:pt x="9066911" y="3924242"/>
                  <a:pt x="9077034" y="5080738"/>
                </a:cubicBezTo>
                <a:lnTo>
                  <a:pt x="263557" y="5087752"/>
                </a:lnTo>
                <a:lnTo>
                  <a:pt x="242923" y="1608426"/>
                </a:lnTo>
                <a:lnTo>
                  <a:pt x="0" y="1611671"/>
                </a:lnTo>
                <a:lnTo>
                  <a:pt x="5070828" y="1611671"/>
                </a:lnTo>
                <a:cubicBezTo>
                  <a:pt x="5420390" y="1611671"/>
                  <a:pt x="5703766" y="1328295"/>
                  <a:pt x="5703766" y="978733"/>
                </a:cubicBezTo>
                <a:cubicBezTo>
                  <a:pt x="5703766" y="629171"/>
                  <a:pt x="5420390" y="345795"/>
                  <a:pt x="5070828" y="345795"/>
                </a:cubicBezTo>
                <a:lnTo>
                  <a:pt x="249801" y="363070"/>
                </a:lnTo>
                <a:lnTo>
                  <a:pt x="236045" y="18444"/>
                </a:lnTo>
                <a:close/>
              </a:path>
            </a:pathLst>
          </a:cu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15639" y="3603569"/>
            <a:ext cx="7282203" cy="105663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15638" y="2389479"/>
            <a:ext cx="7282203" cy="1029732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ru-RU" sz="5400" b="1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91344" y="620688"/>
            <a:ext cx="669674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548680"/>
            <a:ext cx="5815873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5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BF939-C4D6-4223-A7E8-C01C53B8FE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32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498CA-70D7-45B7-9F5E-2FFABF32388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6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E0F8C-D871-41AD-B78E-2339DD28983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2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08AE4-FEB8-4DD7-9BBC-A7E4ED8773A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49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B2AB2-68DD-4FD1-AD12-2096D704FAB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04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D18B0-ED8D-4DD1-96E7-EB0F754467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14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E1447-8249-48FB-BC5C-2B47A86BAAF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13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2B624-9595-4C48-B175-A13A795162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13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1"/>
            <a:ext cx="12192000" cy="6862153"/>
            <a:chOff x="0" y="0"/>
            <a:chExt cx="9144000" cy="6862153"/>
          </a:xfrm>
        </p:grpSpPr>
        <p:pic>
          <p:nvPicPr>
            <p:cNvPr id="9" name="Picture 2" descr="Z:\Закутнова Юлия\ВЭШ слайды\МВА для МПО Газпром\8.jpg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488177"/>
            </a:xfrm>
            <a:prstGeom prst="rect">
              <a:avLst/>
            </a:prstGeom>
            <a:noFill/>
          </p:spPr>
        </p:pic>
        <p:pic>
          <p:nvPicPr>
            <p:cNvPr id="10" name="Picture 3" descr="Z:\Закутнова Юлия\ВЭШ слайды\МВА для МПО Газпром\9.jpg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6597352"/>
              <a:ext cx="9144000" cy="264801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72331" y="63813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CE75391-CB3F-4EF5-BA4E-09E87AB474D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77119-2EDC-4BCE-9396-7DD425CBBD8C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11424" y="2708920"/>
            <a:ext cx="10153128" cy="126083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alt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Исследования и консультирование </a:t>
            </a:r>
            <a:r>
              <a:rPr lang="ru-RU" altLang="ru-RU" sz="3600" b="1">
                <a:solidFill>
                  <a:schemeClr val="bg1"/>
                </a:solidFill>
                <a:latin typeface="Century Gothic" panose="020B0502020202020204" pitchFamily="34" charset="0"/>
              </a:rPr>
              <a:t>как драйверы </a:t>
            </a:r>
            <a:r>
              <a:rPr lang="ru-RU" alt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развития бизнес-школы</a:t>
            </a:r>
            <a:br>
              <a:rPr lang="ru-RU" alt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altLang="ru-RU" sz="3600" b="1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	</a:t>
            </a:r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6279" y="5013177"/>
            <a:ext cx="3300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Русинов В.М.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511006" y="6208798"/>
            <a:ext cx="1169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56821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BF939-C4D6-4223-A7E8-C01C53B8FEEA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319779"/>
              </p:ext>
            </p:extLst>
          </p:nvPr>
        </p:nvGraphicFramePr>
        <p:xfrm>
          <a:off x="263352" y="404664"/>
          <a:ext cx="11653779" cy="652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9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9AC"/>
                          </a:solidFill>
                          <a:latin typeface="Century Gothic" pitchFamily="34" charset="0"/>
                          <a:cs typeface="Arial" panose="020B0604020202020204" pitchFamily="34" charset="0"/>
                        </a:rPr>
                        <a:t>Ключевые современные вызовы </a:t>
                      </a:r>
                      <a:br>
                        <a:rPr lang="ru-RU" sz="2200" b="1" dirty="0">
                          <a:solidFill>
                            <a:srgbClr val="0029AC"/>
                          </a:solidFill>
                          <a:latin typeface="Century Gothic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200" b="1" dirty="0">
                          <a:solidFill>
                            <a:srgbClr val="0029AC"/>
                          </a:solidFill>
                          <a:latin typeface="Century Gothic" pitchFamily="34" charset="0"/>
                          <a:cs typeface="Arial" panose="020B0604020202020204" pitchFamily="34" charset="0"/>
                        </a:rPr>
                        <a:t>российскому бизнесу</a:t>
                      </a:r>
                      <a:endParaRPr lang="ru-RU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rgbClr val="0029AC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Важнейшая задача российских корпораций в условиях радикальных изменений</a:t>
                      </a:r>
                      <a:endParaRPr lang="ru-RU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316"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Century Gothic" panose="020B0502020202020204" pitchFamily="34" charset="0"/>
                        </a:rPr>
                        <a:t>Доминирующее влияние политических факторов на экономические и конкурентные процессы</a:t>
                      </a:r>
                    </a:p>
                    <a:p>
                      <a:pPr marL="342900" indent="-34290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Century Gothic" panose="020B0502020202020204" pitchFamily="34" charset="0"/>
                        </a:rPr>
                        <a:t>Ограничения, вызванные пандемией</a:t>
                      </a:r>
                    </a:p>
                    <a:p>
                      <a:pPr marL="342900" indent="-34290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err="1">
                          <a:latin typeface="Century Gothic" panose="020B0502020202020204" pitchFamily="34" charset="0"/>
                        </a:rPr>
                        <a:t>Цифровизация</a:t>
                      </a:r>
                      <a:r>
                        <a:rPr lang="ru-RU" sz="2000" dirty="0">
                          <a:latin typeface="Century Gothic" panose="020B0502020202020204" pitchFamily="34" charset="0"/>
                        </a:rPr>
                        <a:t> и развитие электронного бизнеса</a:t>
                      </a:r>
                    </a:p>
                    <a:p>
                      <a:pPr marL="342900" indent="-34290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err="1">
                          <a:latin typeface="Century Gothic" panose="020B0502020202020204" pitchFamily="34" charset="0"/>
                        </a:rPr>
                        <a:t>Энергопереход</a:t>
                      </a:r>
                      <a:r>
                        <a:rPr lang="ru-RU" sz="2000" dirty="0">
                          <a:latin typeface="Century Gothic" panose="020B0502020202020204" pitchFamily="34" charset="0"/>
                        </a:rPr>
                        <a:t> как тенденция развития экономических систем</a:t>
                      </a:r>
                    </a:p>
                    <a:p>
                      <a:pPr marL="342900" indent="-34290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err="1">
                          <a:latin typeface="Century Gothic" panose="020B0502020202020204" pitchFamily="34" charset="0"/>
                        </a:rPr>
                        <a:t>Гиперконкуренция</a:t>
                      </a:r>
                      <a:r>
                        <a:rPr lang="ru-RU" sz="2000" dirty="0">
                          <a:latin typeface="Century Gothic" panose="020B0502020202020204" pitchFamily="34" charset="0"/>
                        </a:rPr>
                        <a:t> (многоаспектный характер, высокая динамичность, предельная агрессивность и т.п.)</a:t>
                      </a:r>
                    </a:p>
                    <a:p>
                      <a:pPr marL="342900" indent="-34290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Century Gothic" panose="020B0502020202020204" pitchFamily="34" charset="0"/>
                        </a:rPr>
                        <a:t>Инновационный и организационный характер конкуренции</a:t>
                      </a:r>
                    </a:p>
                    <a:p>
                      <a:endParaRPr lang="ru-RU" sz="2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2000" b="0" dirty="0">
                          <a:latin typeface="Century Gothic" panose="020B0502020202020204" pitchFamily="34" charset="0"/>
                        </a:rPr>
                        <a:t>Формирование эффективных механизмов инновационного развития, обеспечивающих устойчивый рост доходов, сокращение издержек и открытие новых направлений деятельности на основе рационализации систем управления бизнесом, повышения профессионализма персонала, применения обоснованных форм интеграции, внедрения передовых технологий, в том числе замещающих импортные аналоги.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5591944" y="764704"/>
            <a:ext cx="797717" cy="53038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38675B45-EDB1-4609-B0AC-CD9521AE4448}"/>
              </a:ext>
            </a:extLst>
          </p:cNvPr>
          <p:cNvSpPr txBox="1"/>
          <p:nvPr/>
        </p:nvSpPr>
        <p:spPr>
          <a:xfrm>
            <a:off x="1523492" y="3590725"/>
            <a:ext cx="914501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Century Gothic" panose="020B0502020202020204" pitchFamily="34" charset="0"/>
              </a:rPr>
              <a:t>Корпоративные проблемы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BF939-C4D6-4223-A7E8-C01C53B8FEE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1200" y="1447542"/>
            <a:ext cx="2264400" cy="7932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Сокращение платежеспособности потребителей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85215" y="1442797"/>
            <a:ext cx="2264400" cy="8059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Рост инфляции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83728" y="1447542"/>
            <a:ext cx="2264400" cy="7932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Ограничения в области закупок и продаж (в т. ч. из-за санкций)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59992" y="1447540"/>
            <a:ext cx="2264400" cy="793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Рост стоимости финансовых инструментов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32067" y="1447540"/>
            <a:ext cx="2265511" cy="794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Рост динамичности и неопределенности условий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69233" y="2852936"/>
            <a:ext cx="3024336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Увеличение производственных и коммерческих затрат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66820" y="3933056"/>
            <a:ext cx="3024336" cy="720000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Сокращение производственных и коммерческих затрат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50968" y="3933056"/>
            <a:ext cx="3024336" cy="720000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Увеличение (стабилизация) выручки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50968" y="2868532"/>
            <a:ext cx="3024336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Сокращение выручки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067" y="5228565"/>
            <a:ext cx="1836000" cy="1332000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Коммерциа-лизация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know-how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, в т. ч. с рынка открытых инноваций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29155" y="5227369"/>
            <a:ext cx="1548000" cy="1332000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Импорто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-замещение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749237" y="5242424"/>
            <a:ext cx="1548000" cy="1332000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Цифровизация и автоматизация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376096" y="5242424"/>
            <a:ext cx="1584000" cy="1332000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Внедрение системы непрерывных улучшений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991544" y="5231735"/>
            <a:ext cx="1708422" cy="1332000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Технологическое обновление элементов ПТБ </a:t>
            </a:r>
            <a:b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и унификация решений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832480" y="5242424"/>
            <a:ext cx="1584000" cy="1332000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Диверсифика-ция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бизнеса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524664" y="5228565"/>
            <a:ext cx="1548000" cy="1332000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Интеграция бизнеса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100383" y="2536769"/>
            <a:ext cx="9865096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11424" y="4941168"/>
            <a:ext cx="10225136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1100383" y="2262732"/>
            <a:ext cx="2524" cy="272436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8457064" y="2255445"/>
            <a:ext cx="2524" cy="272436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6099544" y="2272517"/>
            <a:ext cx="2524" cy="272436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3368955" y="2231823"/>
            <a:ext cx="2524" cy="272436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10965479" y="2254507"/>
            <a:ext cx="2524" cy="272436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908900" y="4944597"/>
            <a:ext cx="2524" cy="272436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2853116" y="4946579"/>
            <a:ext cx="2524" cy="272436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4509300" y="4944597"/>
            <a:ext cx="2524" cy="272436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6165484" y="4944597"/>
            <a:ext cx="2524" cy="272436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7965684" y="4963822"/>
            <a:ext cx="2524" cy="272436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9621868" y="4956129"/>
            <a:ext cx="2524" cy="272436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11140832" y="4934210"/>
            <a:ext cx="2524" cy="272436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8467034" y="2548611"/>
            <a:ext cx="5230" cy="33049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3363902" y="2543635"/>
            <a:ext cx="5230" cy="33049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3358672" y="3631760"/>
            <a:ext cx="5230" cy="33049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8462103" y="3581836"/>
            <a:ext cx="5230" cy="33049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3356057" y="4653056"/>
            <a:ext cx="5230" cy="288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8471331" y="4673786"/>
            <a:ext cx="5230" cy="2880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Заголовок 3">
            <a:extLst>
              <a:ext uri="{FF2B5EF4-FFF2-40B4-BE49-F238E27FC236}">
                <a16:creationId xmlns:a16="http://schemas.microsoft.com/office/drawing/2014/main" id="{B6E9454F-4ACE-4D2F-9032-D71E93CBE132}"/>
              </a:ext>
            </a:extLst>
          </p:cNvPr>
          <p:cNvSpPr txBox="1">
            <a:spLocks/>
          </p:cNvSpPr>
          <p:nvPr/>
        </p:nvSpPr>
        <p:spPr>
          <a:xfrm>
            <a:off x="0" y="240212"/>
            <a:ext cx="12211928" cy="842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0029A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Актуальные проблемы преобразования операционного механизма корпорации в условиях политико-экономических изменений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5452307-F7EE-4E3E-B5CC-64407835C18C}"/>
              </a:ext>
            </a:extLst>
          </p:cNvPr>
          <p:cNvSpPr txBox="1"/>
          <p:nvPr/>
        </p:nvSpPr>
        <p:spPr>
          <a:xfrm>
            <a:off x="1460423" y="1013009"/>
            <a:ext cx="914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Century Gothic" panose="020B0502020202020204" pitchFamily="34" charset="0"/>
              </a:rPr>
              <a:t>Внешние факторы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452307-F7EE-4E3E-B5CC-64407835C18C}"/>
              </a:ext>
            </a:extLst>
          </p:cNvPr>
          <p:cNvSpPr txBox="1"/>
          <p:nvPr/>
        </p:nvSpPr>
        <p:spPr>
          <a:xfrm>
            <a:off x="3071664" y="2483604"/>
            <a:ext cx="576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Century Gothic" panose="020B0502020202020204" pitchFamily="34" charset="0"/>
              </a:rPr>
              <a:t>Негативные последствия для корпорации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5452307-F7EE-4E3E-B5CC-64407835C18C}"/>
              </a:ext>
            </a:extLst>
          </p:cNvPr>
          <p:cNvSpPr txBox="1"/>
          <p:nvPr/>
        </p:nvSpPr>
        <p:spPr>
          <a:xfrm>
            <a:off x="839416" y="4617890"/>
            <a:ext cx="1044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Century Gothic" panose="020B0502020202020204" pitchFamily="34" charset="0"/>
              </a:rPr>
              <a:t>Основные векторы решения корпоративных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2958563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335360" y="2996952"/>
            <a:ext cx="11449272" cy="36621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5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376958"/>
            <a:ext cx="12192000" cy="579542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0029A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Особые подходы к решению корпоративных проблем в условиях политико-экономических изменений с участием бизнес-школ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1CAF8-5D17-4422-9464-9130D8D7838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9480376" y="63291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solidFill>
                  <a:schemeClr val="accent4"/>
                </a:solidFill>
              </a:rPr>
              <a:t>Русинов В.М.</a:t>
            </a:r>
          </a:p>
          <a:p>
            <a:pPr algn="r"/>
            <a:r>
              <a:rPr lang="ru-RU" sz="900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DA4E1E1A-635F-478E-B785-D25FA6056CA4}"/>
              </a:ext>
            </a:extLst>
          </p:cNvPr>
          <p:cNvSpPr/>
          <p:nvPr/>
        </p:nvSpPr>
        <p:spPr>
          <a:xfrm>
            <a:off x="146558" y="1268760"/>
            <a:ext cx="1844986" cy="1409802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Коммерциа-лизация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know-how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с рынка открытых инноваций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1256F52B-4168-4188-AC1B-20FE697FAB94}"/>
              </a:ext>
            </a:extLst>
          </p:cNvPr>
          <p:cNvSpPr/>
          <p:nvPr/>
        </p:nvSpPr>
        <p:spPr>
          <a:xfrm>
            <a:off x="2063551" y="1266077"/>
            <a:ext cx="1440249" cy="1406103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Импорто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-замещение 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29DB7369-480A-4328-B0D8-309911285F99}"/>
              </a:ext>
            </a:extLst>
          </p:cNvPr>
          <p:cNvSpPr/>
          <p:nvPr/>
        </p:nvSpPr>
        <p:spPr>
          <a:xfrm>
            <a:off x="3579341" y="1266078"/>
            <a:ext cx="1656185" cy="1412484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Цифровизация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и автоматизация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D4356721-E08F-41DB-981F-9B04B2092A4C}"/>
              </a:ext>
            </a:extLst>
          </p:cNvPr>
          <p:cNvSpPr/>
          <p:nvPr/>
        </p:nvSpPr>
        <p:spPr>
          <a:xfrm>
            <a:off x="5303912" y="1266079"/>
            <a:ext cx="1584000" cy="1406101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Внедрение системы непрерывных улучшений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CE2DB25C-FFEF-46AB-9742-F20A0773D22C}"/>
              </a:ext>
            </a:extLst>
          </p:cNvPr>
          <p:cNvSpPr/>
          <p:nvPr/>
        </p:nvSpPr>
        <p:spPr>
          <a:xfrm>
            <a:off x="6960096" y="1266079"/>
            <a:ext cx="1656000" cy="1406101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Регламентация деятельности, унификация решений и элементов ПТБ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23215C5E-B2FA-4BD9-85B8-A3E32D5A7282}"/>
              </a:ext>
            </a:extLst>
          </p:cNvPr>
          <p:cNvSpPr/>
          <p:nvPr/>
        </p:nvSpPr>
        <p:spPr>
          <a:xfrm>
            <a:off x="8688288" y="1266079"/>
            <a:ext cx="1584000" cy="1412484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Диверсифика-ция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бизнеса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14F5AFD-136C-4416-8500-088EB42FE137}"/>
              </a:ext>
            </a:extLst>
          </p:cNvPr>
          <p:cNvSpPr/>
          <p:nvPr/>
        </p:nvSpPr>
        <p:spPr>
          <a:xfrm>
            <a:off x="10344472" y="1266078"/>
            <a:ext cx="1548000" cy="1404551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Интеграция бизнеса</a:t>
            </a:r>
          </a:p>
        </p:txBody>
      </p:sp>
      <p:cxnSp>
        <p:nvCxnSpPr>
          <p:cNvPr id="8194" name="Прямая соединительная линия 8193">
            <a:extLst>
              <a:ext uri="{FF2B5EF4-FFF2-40B4-BE49-F238E27FC236}">
                <a16:creationId xmlns:a16="http://schemas.microsoft.com/office/drawing/2014/main" id="{E4F8AC21-8580-4D94-BCC0-E084B709B04E}"/>
              </a:ext>
            </a:extLst>
          </p:cNvPr>
          <p:cNvCxnSpPr>
            <a:cxnSpLocks/>
          </p:cNvCxnSpPr>
          <p:nvPr/>
        </p:nvCxnSpPr>
        <p:spPr>
          <a:xfrm>
            <a:off x="1055440" y="2924944"/>
            <a:ext cx="102971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42C0640E-572A-4DD2-A796-73D78D14ADA2}"/>
              </a:ext>
            </a:extLst>
          </p:cNvPr>
          <p:cNvCxnSpPr>
            <a:cxnSpLocks/>
          </p:cNvCxnSpPr>
          <p:nvPr/>
        </p:nvCxnSpPr>
        <p:spPr>
          <a:xfrm>
            <a:off x="2781951" y="2672944"/>
            <a:ext cx="3450" cy="25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42C0640E-572A-4DD2-A796-73D78D14ADA2}"/>
              </a:ext>
            </a:extLst>
          </p:cNvPr>
          <p:cNvCxnSpPr>
            <a:cxnSpLocks/>
          </p:cNvCxnSpPr>
          <p:nvPr/>
        </p:nvCxnSpPr>
        <p:spPr>
          <a:xfrm>
            <a:off x="1027135" y="2696378"/>
            <a:ext cx="3450" cy="25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42C0640E-572A-4DD2-A796-73D78D14ADA2}"/>
              </a:ext>
            </a:extLst>
          </p:cNvPr>
          <p:cNvCxnSpPr>
            <a:cxnSpLocks/>
          </p:cNvCxnSpPr>
          <p:nvPr/>
        </p:nvCxnSpPr>
        <p:spPr>
          <a:xfrm>
            <a:off x="4438931" y="2679704"/>
            <a:ext cx="3450" cy="25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42C0640E-572A-4DD2-A796-73D78D14ADA2}"/>
              </a:ext>
            </a:extLst>
          </p:cNvPr>
          <p:cNvCxnSpPr>
            <a:cxnSpLocks/>
          </p:cNvCxnSpPr>
          <p:nvPr/>
        </p:nvCxnSpPr>
        <p:spPr>
          <a:xfrm>
            <a:off x="7766935" y="2679704"/>
            <a:ext cx="3450" cy="25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42C0640E-572A-4DD2-A796-73D78D14ADA2}"/>
              </a:ext>
            </a:extLst>
          </p:cNvPr>
          <p:cNvCxnSpPr>
            <a:cxnSpLocks/>
          </p:cNvCxnSpPr>
          <p:nvPr/>
        </p:nvCxnSpPr>
        <p:spPr>
          <a:xfrm>
            <a:off x="9533999" y="2681980"/>
            <a:ext cx="3450" cy="25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42C0640E-572A-4DD2-A796-73D78D14ADA2}"/>
              </a:ext>
            </a:extLst>
          </p:cNvPr>
          <p:cNvCxnSpPr>
            <a:cxnSpLocks/>
          </p:cNvCxnSpPr>
          <p:nvPr/>
        </p:nvCxnSpPr>
        <p:spPr>
          <a:xfrm>
            <a:off x="11349134" y="2666739"/>
            <a:ext cx="3450" cy="25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42C0640E-572A-4DD2-A796-73D78D14ADA2}"/>
              </a:ext>
            </a:extLst>
          </p:cNvPr>
          <p:cNvCxnSpPr>
            <a:cxnSpLocks/>
          </p:cNvCxnSpPr>
          <p:nvPr/>
        </p:nvCxnSpPr>
        <p:spPr>
          <a:xfrm>
            <a:off x="6023992" y="2680300"/>
            <a:ext cx="3450" cy="25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42C0640E-572A-4DD2-A796-73D78D14ADA2}"/>
              </a:ext>
            </a:extLst>
          </p:cNvPr>
          <p:cNvCxnSpPr>
            <a:cxnSpLocks/>
          </p:cNvCxnSpPr>
          <p:nvPr/>
        </p:nvCxnSpPr>
        <p:spPr>
          <a:xfrm>
            <a:off x="6023992" y="3429000"/>
            <a:ext cx="3450" cy="25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42C0640E-572A-4DD2-A796-73D78D14ADA2}"/>
              </a:ext>
            </a:extLst>
          </p:cNvPr>
          <p:cNvCxnSpPr>
            <a:cxnSpLocks/>
          </p:cNvCxnSpPr>
          <p:nvPr/>
        </p:nvCxnSpPr>
        <p:spPr>
          <a:xfrm>
            <a:off x="6025250" y="2924944"/>
            <a:ext cx="1603" cy="504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519129"/>
              </p:ext>
            </p:extLst>
          </p:nvPr>
        </p:nvGraphicFramePr>
        <p:xfrm>
          <a:off x="1127448" y="3954226"/>
          <a:ext cx="3755933" cy="17373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755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3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Технические университеты, инновационные центры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9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Выполнение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НТР (</a:t>
                      </a:r>
                      <a:r>
                        <a:rPr lang="ru-RU" sz="1600" dirty="0" err="1"/>
                        <a:t>продуктово</a:t>
                      </a:r>
                      <a:r>
                        <a:rPr lang="ru-RU" sz="1600" dirty="0"/>
                        <a:t>-технологические инновации), экспертиза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9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Обучение по инженерно-техническим</a:t>
                      </a:r>
                      <a:r>
                        <a:rPr lang="ru-RU" sz="1600" baseline="0" dirty="0"/>
                        <a:t> направлениям</a:t>
                      </a:r>
                      <a:endParaRPr lang="ru-RU" sz="16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00686"/>
              </p:ext>
            </p:extLst>
          </p:nvPr>
        </p:nvGraphicFramePr>
        <p:xfrm>
          <a:off x="7164603" y="3930200"/>
          <a:ext cx="3755933" cy="173879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55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50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Бизнес-школы, консультационные центры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0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Консультирование</a:t>
                      </a:r>
                      <a:r>
                        <a:rPr lang="ru-RU" sz="1600" baseline="0" dirty="0"/>
                        <a:t> (организационные инновации), экспертиза</a:t>
                      </a:r>
                      <a:endParaRPr lang="ru-RU" sz="16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6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Бизнес-обучение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495600" y="3681000"/>
            <a:ext cx="720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95600" y="3681000"/>
            <a:ext cx="0" cy="249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696400" y="3681000"/>
            <a:ext cx="0" cy="249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войная стрелка влево/вправо 12"/>
          <p:cNvSpPr/>
          <p:nvPr/>
        </p:nvSpPr>
        <p:spPr>
          <a:xfrm>
            <a:off x="5015880" y="4581128"/>
            <a:ext cx="2016224" cy="576064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863752" y="3190736"/>
            <a:ext cx="604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Предоставление   системной услуги </a:t>
            </a: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2063552" y="5774988"/>
            <a:ext cx="72008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200" b="1" dirty="0">
                <a:solidFill>
                  <a:srgbClr val="0029AC"/>
                </a:solidFill>
                <a:latin typeface="Century Gothic" pitchFamily="34" charset="0"/>
                <a:cs typeface="Arial" panose="020B0604020202020204" pitchFamily="34" charset="0"/>
              </a:rPr>
              <a:t>Слабо раскрытый потенциал модели «выталкивания»</a:t>
            </a:r>
          </a:p>
        </p:txBody>
      </p:sp>
    </p:spTree>
    <p:extLst>
      <p:ext uri="{BB962C8B-B14F-4D97-AF65-F5344CB8AC3E}">
        <p14:creationId xmlns:p14="http://schemas.microsoft.com/office/powerpoint/2010/main" val="429044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96043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9A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Проблемы согласования требований корпораций к персоналу </a:t>
            </a:r>
            <a:br>
              <a:rPr lang="ru-RU" sz="2400" b="1" dirty="0">
                <a:solidFill>
                  <a:srgbClr val="0029A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9A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предложений бизнес-школ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0544-5E94-4268-9CAE-D7F7A9CACF2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59493" y="1398236"/>
            <a:ext cx="4150827" cy="846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Широкий спектр профессиональных компетенций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59494" y="2435169"/>
            <a:ext cx="4150827" cy="8642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Высокий уровень квалификации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59495" y="3489370"/>
            <a:ext cx="4150827" cy="931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Совмещение технических и экономико-управленческих компетенций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64422" y="4588636"/>
            <a:ext cx="4150827" cy="8642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Развитие и реализация творческого потенциала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59496" y="5642837"/>
            <a:ext cx="4150827" cy="810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Нацеленность персонала на конечные результаты деятельности корпорации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40016" y="1340768"/>
            <a:ext cx="4320000" cy="7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Недостаточная </a:t>
            </a:r>
            <a:r>
              <a:rPr lang="ru-RU" sz="1600" b="1" dirty="0" err="1"/>
              <a:t>встроенность</a:t>
            </a:r>
            <a:r>
              <a:rPr lang="ru-RU" sz="1600" b="1" dirty="0"/>
              <a:t> бизнес-обучения в решение актуальных задач корпораций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60976" y="2204944"/>
            <a:ext cx="4320000" cy="7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Обособленность образовательных и консалтинговых проектов (НИОКР)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40016" y="3060542"/>
            <a:ext cx="4320000" cy="8725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Неразвитость практики реализации системных сетевых ДПП управленческо-технической направленности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40016" y="4041216"/>
            <a:ext cx="4320000" cy="8279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Асимметрия в сочетании традиционных форм обучения и новых –  нацеленных на развитие творческих способностей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40016" y="4941248"/>
            <a:ext cx="4320000" cy="7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Узость портфеля ДПП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40016" y="5805344"/>
            <a:ext cx="4320000" cy="7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/>
              <a:t>Запаздывание в реализации ДПП по прогрессивным тематикам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087" y="3464937"/>
            <a:ext cx="144016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Бизнес-корпорации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704512" y="3464937"/>
            <a:ext cx="1440160" cy="64807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Бизнес-школы</a:t>
            </a:r>
          </a:p>
        </p:txBody>
      </p:sp>
      <p:cxnSp>
        <p:nvCxnSpPr>
          <p:cNvPr id="20" name="Прямая со стрелкой 19"/>
          <p:cNvCxnSpPr>
            <a:stCxn id="18" idx="0"/>
            <a:endCxn id="5" idx="1"/>
          </p:cNvCxnSpPr>
          <p:nvPr/>
        </p:nvCxnSpPr>
        <p:spPr>
          <a:xfrm flipV="1">
            <a:off x="767167" y="1821716"/>
            <a:ext cx="792326" cy="16432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8" idx="0"/>
            <a:endCxn id="7" idx="1"/>
          </p:cNvCxnSpPr>
          <p:nvPr/>
        </p:nvCxnSpPr>
        <p:spPr>
          <a:xfrm flipV="1">
            <a:off x="767167" y="2867283"/>
            <a:ext cx="792327" cy="5976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8" idx="2"/>
          </p:cNvCxnSpPr>
          <p:nvPr/>
        </p:nvCxnSpPr>
        <p:spPr>
          <a:xfrm>
            <a:off x="767167" y="4113009"/>
            <a:ext cx="792326" cy="1180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8" idx="2"/>
            <a:endCxn id="9" idx="1"/>
          </p:cNvCxnSpPr>
          <p:nvPr/>
        </p:nvCxnSpPr>
        <p:spPr>
          <a:xfrm>
            <a:off x="767167" y="4113009"/>
            <a:ext cx="797255" cy="9077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8" idx="2"/>
            <a:endCxn id="10" idx="1"/>
          </p:cNvCxnSpPr>
          <p:nvPr/>
        </p:nvCxnSpPr>
        <p:spPr>
          <a:xfrm>
            <a:off x="767167" y="4113009"/>
            <a:ext cx="792329" cy="1935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Молния 28"/>
          <p:cNvSpPr/>
          <p:nvPr/>
        </p:nvSpPr>
        <p:spPr>
          <a:xfrm rot="261184">
            <a:off x="5678520" y="1594750"/>
            <a:ext cx="509839" cy="4704586"/>
          </a:xfrm>
          <a:prstGeom prst="lightningBol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>
            <a:stCxn id="19" idx="0"/>
            <a:endCxn id="11" idx="3"/>
          </p:cNvCxnSpPr>
          <p:nvPr/>
        </p:nvCxnSpPr>
        <p:spPr>
          <a:xfrm flipH="1" flipV="1">
            <a:off x="10560016" y="1700768"/>
            <a:ext cx="864576" cy="1764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9" idx="0"/>
            <a:endCxn id="12" idx="3"/>
          </p:cNvCxnSpPr>
          <p:nvPr/>
        </p:nvCxnSpPr>
        <p:spPr>
          <a:xfrm flipH="1" flipV="1">
            <a:off x="10580976" y="2564944"/>
            <a:ext cx="843616" cy="8999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9" idx="0"/>
          </p:cNvCxnSpPr>
          <p:nvPr/>
        </p:nvCxnSpPr>
        <p:spPr>
          <a:xfrm flipH="1" flipV="1">
            <a:off x="10560016" y="3184079"/>
            <a:ext cx="864576" cy="2808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  <a:stCxn id="19" idx="2"/>
            <a:endCxn id="15" idx="3"/>
          </p:cNvCxnSpPr>
          <p:nvPr/>
        </p:nvCxnSpPr>
        <p:spPr>
          <a:xfrm flipH="1">
            <a:off x="10560016" y="4113009"/>
            <a:ext cx="864576" cy="3421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9" idx="2"/>
            <a:endCxn id="16" idx="3"/>
          </p:cNvCxnSpPr>
          <p:nvPr/>
        </p:nvCxnSpPr>
        <p:spPr>
          <a:xfrm flipH="1">
            <a:off x="10560016" y="4113009"/>
            <a:ext cx="864576" cy="11882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9" idx="2"/>
            <a:endCxn id="17" idx="3"/>
          </p:cNvCxnSpPr>
          <p:nvPr/>
        </p:nvCxnSpPr>
        <p:spPr>
          <a:xfrm flipH="1">
            <a:off x="10560016" y="4113009"/>
            <a:ext cx="864576" cy="20523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696400" y="630932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solidFill>
                  <a:schemeClr val="accent4"/>
                </a:solidFill>
              </a:rPr>
              <a:t>Русинов В.М.</a:t>
            </a:r>
          </a:p>
        </p:txBody>
      </p:sp>
    </p:spTree>
    <p:extLst>
      <p:ext uri="{BB962C8B-B14F-4D97-AF65-F5344CB8AC3E}">
        <p14:creationId xmlns:p14="http://schemas.microsoft.com/office/powerpoint/2010/main" val="2699534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BF939-C4D6-4223-A7E8-C01C53B8FEE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77809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9AC"/>
                </a:solidFill>
                <a:latin typeface="Century Gothic" pitchFamily="34" charset="0"/>
                <a:cs typeface="Arial" panose="020B0604020202020204" pitchFamily="34" charset="0"/>
              </a:rPr>
              <a:t>Основные современные проблемы корпораций, которые могут решаться при совмещении бизнес-обучения и консультирования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90069"/>
              </p:ext>
            </p:extLst>
          </p:nvPr>
        </p:nvGraphicFramePr>
        <p:xfrm>
          <a:off x="263352" y="1196752"/>
          <a:ext cx="11653778" cy="458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26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6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lvl="0" indent="-285750" rtl="0">
                        <a:spcBef>
                          <a:spcPts val="600"/>
                        </a:spcBef>
                        <a:buClr>
                          <a:srgbClr val="006666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/>
                        <a:t>Разработка/актуализация </a:t>
                      </a:r>
                      <a:r>
                        <a:rPr lang="ru-RU" sz="2000" b="1" dirty="0"/>
                        <a:t>стратегий</a:t>
                      </a:r>
                      <a:r>
                        <a:rPr lang="ru-RU" sz="2000" dirty="0"/>
                        <a:t> и программ развития корпораций в условиях динамичной среды</a:t>
                      </a:r>
                    </a:p>
                    <a:p>
                      <a:pPr marL="285750" lvl="0" indent="-285750" rtl="0">
                        <a:spcBef>
                          <a:spcPts val="600"/>
                        </a:spcBef>
                        <a:buClr>
                          <a:srgbClr val="006666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/>
                        <a:t>Сокращение издержек (в том числе с использованием </a:t>
                      </a:r>
                      <a:r>
                        <a:rPr lang="ru-RU" sz="2000" b="1" dirty="0"/>
                        <a:t>моделей</a:t>
                      </a:r>
                      <a:r>
                        <a:rPr lang="ru-RU" sz="2000" dirty="0"/>
                        <a:t> Бережливого производства)</a:t>
                      </a:r>
                    </a:p>
                    <a:p>
                      <a:pPr marL="285750" lvl="0" indent="-285750" rtl="0">
                        <a:spcBef>
                          <a:spcPts val="600"/>
                        </a:spcBef>
                        <a:buClr>
                          <a:srgbClr val="006666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/>
                        <a:t>Исследование рынка </a:t>
                      </a:r>
                      <a:r>
                        <a:rPr lang="ru-RU" sz="2000" b="1" dirty="0"/>
                        <a:t>«открытых» инноваций</a:t>
                      </a:r>
                      <a:r>
                        <a:rPr lang="ru-RU" sz="2000" dirty="0"/>
                        <a:t>, проведение экспертизы инновационных проектов, коммерциализация научно-технических разработок, в том числе с использованием акселераторов</a:t>
                      </a:r>
                    </a:p>
                    <a:p>
                      <a:pPr marL="285750" lvl="0" indent="-285750" rtl="0">
                        <a:spcBef>
                          <a:spcPts val="600"/>
                        </a:spcBef>
                        <a:buClr>
                          <a:srgbClr val="006666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/>
                        <a:t>Исследование рынка средств производства, в том числе для решения проблем </a:t>
                      </a:r>
                      <a:r>
                        <a:rPr lang="ru-RU" sz="2000" b="1" dirty="0" err="1"/>
                        <a:t>импортозамещения</a:t>
                      </a:r>
                      <a:endParaRPr lang="ru-RU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lvl="0" indent="-285750" rtl="0">
                        <a:spcBef>
                          <a:spcPts val="600"/>
                        </a:spcBef>
                        <a:buClr>
                          <a:srgbClr val="006666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/>
                        <a:t>Применение систем непрерывных улучшений, в том числе на основе инновационных преобразований</a:t>
                      </a:r>
                    </a:p>
                    <a:p>
                      <a:pPr marL="285750" lvl="0" indent="-285750" rtl="0">
                        <a:spcBef>
                          <a:spcPts val="600"/>
                        </a:spcBef>
                        <a:buClr>
                          <a:srgbClr val="006666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000" b="1" dirty="0" err="1"/>
                        <a:t>Цифровизация</a:t>
                      </a:r>
                      <a:r>
                        <a:rPr lang="ru-RU" sz="2000" dirty="0"/>
                        <a:t> и автоматизация процессов производства, закупок, продаж и управления</a:t>
                      </a:r>
                    </a:p>
                    <a:p>
                      <a:pPr marL="285750" lvl="0" indent="-285750" rtl="0">
                        <a:spcBef>
                          <a:spcPts val="600"/>
                        </a:spcBef>
                        <a:buClr>
                          <a:srgbClr val="006666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000" u="sng" dirty="0"/>
                        <a:t>Эффективная</a:t>
                      </a:r>
                      <a:r>
                        <a:rPr lang="ru-RU" sz="2000" dirty="0"/>
                        <a:t> организация и управление </a:t>
                      </a:r>
                      <a:r>
                        <a:rPr lang="ru-RU" sz="2000" b="1" dirty="0"/>
                        <a:t>интегрированными группами корпораций </a:t>
                      </a:r>
                      <a:r>
                        <a:rPr lang="ru-RU" sz="2000" dirty="0"/>
                        <a:t>(корпоративными объединениями: холдингами, кластерами и т.п.), в том числе инициация и сопровождение реализации совместных проектов</a:t>
                      </a:r>
                    </a:p>
                    <a:p>
                      <a:pPr marL="285750" lvl="0" indent="-285750" rtl="0">
                        <a:spcBef>
                          <a:spcPts val="600"/>
                        </a:spcBef>
                        <a:buClr>
                          <a:srgbClr val="006666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/>
                        <a:t>Организация и ведение работы по участию в государственных программах и национальных проектах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5360" y="6165304"/>
            <a:ext cx="115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Тенденция       интеграция бизнес-образования и консультирования (исследований)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1991544" y="6277963"/>
            <a:ext cx="360040" cy="206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11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63408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9AC"/>
                </a:solidFill>
                <a:latin typeface="Century Gothic" pitchFamily="34" charset="0"/>
                <a:cs typeface="Arial" panose="020B0604020202020204" pitchFamily="34" charset="0"/>
              </a:rPr>
              <a:t>Барьеры в процессах интеграции бизнес-обучения и консалтинга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0544-5E94-4268-9CAE-D7F7A9CACF2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696400" y="63720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solidFill>
                  <a:schemeClr val="accent4"/>
                </a:solidFill>
              </a:rPr>
              <a:t>Русинов В.М.</a:t>
            </a:r>
          </a:p>
          <a:p>
            <a:pPr algn="r"/>
            <a:r>
              <a:rPr lang="ru-RU" sz="900" dirty="0">
                <a:solidFill>
                  <a:schemeClr val="accent4"/>
                </a:solidFill>
              </a:rPr>
              <a:t>.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69B0C7BC-2C84-4F3A-9F74-E264E90E21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710236"/>
              </p:ext>
            </p:extLst>
          </p:nvPr>
        </p:nvGraphicFramePr>
        <p:xfrm>
          <a:off x="263351" y="908720"/>
          <a:ext cx="11653779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183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BF939-C4D6-4223-A7E8-C01C53B8FEEA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346646"/>
            <a:ext cx="12192000" cy="77809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9AC"/>
                </a:solidFill>
                <a:latin typeface="Century Gothic" pitchFamily="34" charset="0"/>
                <a:cs typeface="Arial" panose="020B0604020202020204" pitchFamily="34" charset="0"/>
              </a:rPr>
              <a:t>Актуальные задачи в области устранения барьеров и интеграции </a:t>
            </a:r>
            <a:br>
              <a:rPr lang="ru-RU" sz="2400" b="1" dirty="0">
                <a:solidFill>
                  <a:srgbClr val="0029AC"/>
                </a:solidFill>
                <a:latin typeface="Century Gothic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9AC"/>
                </a:solidFill>
                <a:latin typeface="Century Gothic" pitchFamily="34" charset="0"/>
                <a:cs typeface="Arial" panose="020B0604020202020204" pitchFamily="34" charset="0"/>
              </a:rPr>
              <a:t>бизнес-обучения и консалтинга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460317"/>
              </p:ext>
            </p:extLst>
          </p:nvPr>
        </p:nvGraphicFramePr>
        <p:xfrm>
          <a:off x="0" y="1124745"/>
          <a:ext cx="11953328" cy="4709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6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520">
                <a:tc>
                  <a:txBody>
                    <a:bodyPr/>
                    <a:lstStyle/>
                    <a:p>
                      <a:pPr marL="285750" lvl="0" indent="-28575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00808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dirty="0"/>
                        <a:t>Подготовка бизнес-школами </a:t>
                      </a:r>
                      <a:r>
                        <a:rPr lang="ru-RU" sz="1600" b="1" dirty="0"/>
                        <a:t>преподавателей-консультантов</a:t>
                      </a:r>
                      <a:r>
                        <a:rPr lang="ru-RU" sz="1600" b="0" dirty="0"/>
                        <a:t> высшей квалификации и установление для них особых условий оплаты (введение категорий с различными уровнями оплаты, не связанных прямо с учеными степенями).</a:t>
                      </a:r>
                    </a:p>
                    <a:p>
                      <a:pPr marL="285750" lvl="0" indent="-28575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00808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dirty="0"/>
                        <a:t>Формирование бизнес-школами и корпорациями </a:t>
                      </a:r>
                      <a:r>
                        <a:rPr lang="ru-RU" sz="1600" b="1" dirty="0"/>
                        <a:t>совместных групп специалистов </a:t>
                      </a:r>
                      <a:r>
                        <a:rPr lang="ru-RU" sz="1600" b="0" dirty="0"/>
                        <a:t>для реализации интегрированных консультационно-образовательно проектов (с обязательной оплатой работы представителей корпораций из бюджетов проектов).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808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0" dirty="0"/>
                        <a:t>Расширение </a:t>
                      </a:r>
                      <a:r>
                        <a:rPr lang="ru-RU" sz="1600" b="1" dirty="0"/>
                        <a:t>обучения персонала корпорации «на местах» </a:t>
                      </a:r>
                      <a:r>
                        <a:rPr lang="ru-RU" sz="1600" b="0" dirty="0"/>
                        <a:t>в </a:t>
                      </a:r>
                      <a:r>
                        <a:rPr lang="ru-RU" sz="1600" b="0" u="sng" dirty="0"/>
                        <a:t>форме процессного консультирования. Корпоративная программа может рассматриваться как способ решения актуальных задач (в </a:t>
                      </a:r>
                      <a:r>
                        <a:rPr lang="ru-RU" sz="1600" b="0" u="sng" dirty="0" err="1"/>
                        <a:t>т.ч</a:t>
                      </a:r>
                      <a:r>
                        <a:rPr lang="ru-RU" sz="1600" b="0" u="sng" dirty="0"/>
                        <a:t>. с использованием форм производственных совещаний и т.п.).</a:t>
                      </a:r>
                    </a:p>
                    <a:p>
                      <a:pPr marL="285750" lvl="0" indent="-28575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00808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dirty="0"/>
                        <a:t>Использование форм </a:t>
                      </a:r>
                      <a:r>
                        <a:rPr lang="ru-RU" sz="1600" b="1" dirty="0"/>
                        <a:t>абонементного </a:t>
                      </a:r>
                      <a:r>
                        <a:rPr lang="ru-RU" sz="1600" b="1" u="sng" dirty="0"/>
                        <a:t>(постоянного) </a:t>
                      </a:r>
                      <a:r>
                        <a:rPr lang="ru-RU" sz="1600" b="1" dirty="0"/>
                        <a:t>обслуживания</a:t>
                      </a:r>
                      <a:r>
                        <a:rPr lang="ru-RU" sz="1600" b="0" dirty="0"/>
                        <a:t> корпораций бизнес-школами при предоставлении интегрированных услуг «обучение – консалтинг - </a:t>
                      </a:r>
                      <a:r>
                        <a:rPr lang="ru-RU" sz="1600" b="0" dirty="0" err="1"/>
                        <a:t>рекрутинг</a:t>
                      </a:r>
                      <a:r>
                        <a:rPr lang="ru-RU" sz="1600" b="0" dirty="0"/>
                        <a:t>».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808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0" dirty="0"/>
                        <a:t>Реализация модели «открытого» бизнес-обучения и консультирования (</a:t>
                      </a:r>
                      <a:r>
                        <a:rPr lang="ru-RU" sz="1600" b="1" dirty="0"/>
                        <a:t>группами бизнес-школ экономико-управленческих и технических университетов</a:t>
                      </a:r>
                      <a:r>
                        <a:rPr lang="ru-RU" sz="1600" b="0" dirty="0"/>
                        <a:t>).</a:t>
                      </a:r>
                      <a:endParaRPr lang="ru-RU" sz="1600" dirty="0"/>
                    </a:p>
                    <a:p>
                      <a:pPr marL="285750" lvl="0" indent="-28575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00808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dirty="0"/>
                        <a:t>Создание бизнес-школами и корпорациями </a:t>
                      </a:r>
                      <a:r>
                        <a:rPr lang="ru-RU" sz="1600" b="1" dirty="0"/>
                        <a:t>совместных проектных офисов</a:t>
                      </a:r>
                      <a:r>
                        <a:rPr lang="ru-RU" sz="1600" b="0" dirty="0"/>
                        <a:t> в области научно-технического и инновационного развития, в </a:t>
                      </a:r>
                      <a:r>
                        <a:rPr lang="ru-RU" sz="1600" b="0" dirty="0" err="1"/>
                        <a:t>т.ч</a:t>
                      </a:r>
                      <a:r>
                        <a:rPr lang="ru-RU" sz="1600" b="0" dirty="0"/>
                        <a:t>. по акселерационным схемам.</a:t>
                      </a:r>
                    </a:p>
                    <a:p>
                      <a:pPr marL="285750" lvl="0" indent="-28575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00808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dirty="0"/>
                        <a:t>Принципиальное повышение требований к результативности ИАР. Организация групповой работы по подготовке выпускных аттестационных проектов слушателями программ </a:t>
                      </a:r>
                      <a:r>
                        <a:rPr lang="ru-RU" sz="1600" b="0" dirty="0" err="1"/>
                        <a:t>профпереподготовки</a:t>
                      </a:r>
                      <a:r>
                        <a:rPr lang="ru-RU" sz="1600" b="0" dirty="0"/>
                        <a:t> и МВА бизнес-школ.</a:t>
                      </a:r>
                    </a:p>
                    <a:p>
                      <a:pPr marL="285750" lvl="0" indent="-28575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00808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dirty="0"/>
                        <a:t>Выполнение консультационных проектов и проведение</a:t>
                      </a:r>
                      <a:r>
                        <a:rPr lang="ru-RU" sz="1600" b="0" baseline="0" dirty="0"/>
                        <a:t> </a:t>
                      </a:r>
                      <a:r>
                        <a:rPr lang="ru-RU" sz="1600" b="0" dirty="0"/>
                        <a:t>программ обучения </a:t>
                      </a:r>
                      <a:r>
                        <a:rPr lang="ru-RU" sz="1600" b="1" dirty="0"/>
                        <a:t>для групп взаимодействующих компаний (в </a:t>
                      </a:r>
                      <a:r>
                        <a:rPr lang="ru-RU" sz="1600" b="1" dirty="0" err="1"/>
                        <a:t>т.ч</a:t>
                      </a:r>
                      <a:r>
                        <a:rPr lang="ru-RU" sz="1600" b="1" dirty="0"/>
                        <a:t>. акселераторы для кластеров и т.п.)</a:t>
                      </a:r>
                      <a:r>
                        <a:rPr lang="ru-RU" sz="1600" b="0" dirty="0"/>
                        <a:t>.</a:t>
                      </a:r>
                    </a:p>
                    <a:p>
                      <a:pPr marL="285750" lvl="0" indent="-28575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00808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dirty="0"/>
                        <a:t>Инициативное ведение исследовательских работ </a:t>
                      </a:r>
                      <a:r>
                        <a:rPr lang="ru-RU" sz="1600" b="0" dirty="0"/>
                        <a:t>и информационного бизнеса школами. Аутсорсинг. Расширение использования схем взаиморасчетов по модели</a:t>
                      </a:r>
                      <a:r>
                        <a:rPr lang="en-US" sz="1600" b="0" dirty="0"/>
                        <a:t> </a:t>
                      </a:r>
                      <a:r>
                        <a:rPr lang="en-US" sz="1600" b="1" dirty="0"/>
                        <a:t>Success fee</a:t>
                      </a:r>
                      <a:r>
                        <a:rPr lang="ru-RU" sz="1600" b="1" dirty="0"/>
                        <a:t>.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-238672" y="5717823"/>
            <a:ext cx="121920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200" b="1" dirty="0">
                <a:solidFill>
                  <a:srgbClr val="0029AC"/>
                </a:solidFill>
                <a:latin typeface="Century Gothic" pitchFamily="34" charset="0"/>
                <a:cs typeface="Arial" panose="020B0604020202020204" pitchFamily="34" charset="0"/>
              </a:rPr>
              <a:t>Формула успеха бизнес-школы – «бизнес-образование + консалтинг»</a:t>
            </a:r>
          </a:p>
        </p:txBody>
      </p:sp>
    </p:spTree>
    <p:extLst>
      <p:ext uri="{BB962C8B-B14F-4D97-AF65-F5344CB8AC3E}">
        <p14:creationId xmlns:p14="http://schemas.microsoft.com/office/powerpoint/2010/main" val="439670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9AC"/>
                </a:solidFill>
                <a:latin typeface="Century Gothic" pitchFamily="34" charset="0"/>
                <a:cs typeface="Arial" pitchFamily="34" charset="0"/>
              </a:rPr>
              <a:t>Контакты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3555664"/>
            <a:ext cx="5971628" cy="2841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71364" y="3685749"/>
            <a:ext cx="8229600" cy="2581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Высшая экономическая школа </a:t>
            </a:r>
            <a:r>
              <a:rPr lang="ru-RU" altLang="ru-RU" sz="2000" b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СПбГЭУ</a:t>
            </a:r>
            <a:endParaRPr lang="ru-RU" altLang="ru-RU" sz="2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191023, г. Санкт-Петербург,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наб. канала Грибоедова, д. 34</a:t>
            </a:r>
            <a:r>
              <a:rPr lang="ru-RU" alt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Тел.: (812) 310-38-62, 314-01-20.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E-mail: dir@hes.spb.ru</a:t>
            </a:r>
            <a:endParaRPr lang="ru-RU" altLang="ru-RU" sz="2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Сайт: </a:t>
            </a:r>
            <a:r>
              <a:rPr lang="en-US" altLang="ru-RU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www.hes.spb.ru</a:t>
            </a:r>
            <a:r>
              <a:rPr lang="ru-RU" altLang="ru-RU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2200" dirty="0"/>
          </a:p>
          <a:p>
            <a:pPr algn="ctr">
              <a:buFont typeface="Arial" panose="020B0604020202020204" pitchFamily="34" charset="0"/>
              <a:buNone/>
            </a:pPr>
            <a:endParaRPr lang="ru-RU" altLang="ru-RU" sz="2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z="2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0376" y="63291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solidFill>
                  <a:schemeClr val="accent4"/>
                </a:solidFill>
              </a:rPr>
              <a:t>Русинов В.М.</a:t>
            </a:r>
          </a:p>
          <a:p>
            <a:pPr algn="r"/>
            <a:r>
              <a:rPr lang="ru-RU" sz="900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71364" y="1052736"/>
            <a:ext cx="11449271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altLang="ru-RU" sz="2000" b="1" dirty="0">
                <a:latin typeface="Century Gothic" pitchFamily="34" charset="0"/>
                <a:cs typeface="Arial" panose="020B0604020202020204" pitchFamily="34" charset="0"/>
              </a:rPr>
              <a:t>Высшая экономическая школа </a:t>
            </a:r>
            <a:r>
              <a:rPr lang="ru-RU" altLang="ru-RU" sz="2000" b="1" dirty="0" err="1">
                <a:latin typeface="Century Gothic" pitchFamily="34" charset="0"/>
                <a:cs typeface="Arial" panose="020B0604020202020204" pitchFamily="34" charset="0"/>
              </a:rPr>
              <a:t>СПбГЭУ</a:t>
            </a:r>
            <a:r>
              <a:rPr lang="ru-RU" altLang="ru-RU" sz="2000" b="1" dirty="0">
                <a:latin typeface="Century Gothic" pitchFamily="34" charset="0"/>
                <a:cs typeface="Arial" panose="020B0604020202020204" pitchFamily="34" charset="0"/>
              </a:rPr>
              <a:t> – бизнес-школа нового типа, реализующая передовые методы работы, совместные проекты с другими университетами, бизнес-школами и корпоративными заказчиками.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ru-RU" altLang="ru-RU" sz="2000" b="1" dirty="0">
                <a:latin typeface="Century Gothic" pitchFamily="34" charset="0"/>
                <a:cs typeface="Arial" panose="020B0604020202020204" pitchFamily="34" charset="0"/>
              </a:rPr>
              <a:t>Приглашаем к сотрудничеству!</a:t>
            </a:r>
            <a:endParaRPr lang="ru-RU" altLang="ru-RU" sz="2000" dirty="0">
              <a:latin typeface="Century Gothic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99356" y="2770542"/>
            <a:ext cx="11449271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Century Gothic" pitchFamily="34" charset="0"/>
                <a:cs typeface="Arial" panose="020B0604020202020204" pitchFamily="34" charset="0"/>
              </a:rPr>
              <a:t>День открытых дверей – 25 мая 2023 года в 18-30</a:t>
            </a:r>
            <a:endParaRPr lang="ru-RU" altLang="ru-RU" sz="2800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550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17748</TotalTime>
  <Words>985</Words>
  <Application>Microsoft Office PowerPoint</Application>
  <PresentationFormat>Широкоэкранный</PresentationFormat>
  <Paragraphs>127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Особые подходы к решению корпоративных проблем в условиях политико-экономических изменений с участием бизнес-школ</vt:lpstr>
      <vt:lpstr>Проблемы согласования требований корпораций к персоналу  и предложений бизнес-школ</vt:lpstr>
      <vt:lpstr>Основные современные проблемы корпораций, которые могут решаться при совмещении бизнес-обучения и консультирования</vt:lpstr>
      <vt:lpstr>Барьеры в процессах интеграции бизнес-обучения и консалтинга</vt:lpstr>
      <vt:lpstr>Актуальные задачи в области устранения барьеров и интеграции  бизнес-обучения и консалтинга</vt:lpstr>
      <vt:lpstr>Контакты</vt:lpstr>
    </vt:vector>
  </TitlesOfParts>
  <Company>hock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Анжелика</dc:creator>
  <cp:lastModifiedBy>Valentin Galenko</cp:lastModifiedBy>
  <cp:revision>449</cp:revision>
  <cp:lastPrinted>2020-02-26T13:05:09Z</cp:lastPrinted>
  <dcterms:created xsi:type="dcterms:W3CDTF">2007-08-03T12:02:26Z</dcterms:created>
  <dcterms:modified xsi:type="dcterms:W3CDTF">2023-03-16T04:55:43Z</dcterms:modified>
</cp:coreProperties>
</file>